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73" r:id="rId2"/>
    <p:sldId id="420" r:id="rId3"/>
    <p:sldId id="375" r:id="rId4"/>
    <p:sldId id="431" r:id="rId5"/>
    <p:sldId id="453" r:id="rId6"/>
    <p:sldId id="432" r:id="rId7"/>
    <p:sldId id="454" r:id="rId8"/>
    <p:sldId id="433" r:id="rId9"/>
    <p:sldId id="452" r:id="rId10"/>
    <p:sldId id="434" r:id="rId11"/>
    <p:sldId id="435" r:id="rId12"/>
    <p:sldId id="455" r:id="rId13"/>
    <p:sldId id="448" r:id="rId14"/>
    <p:sldId id="441" r:id="rId15"/>
    <p:sldId id="436" r:id="rId16"/>
    <p:sldId id="438" r:id="rId17"/>
    <p:sldId id="440" r:id="rId18"/>
    <p:sldId id="449" r:id="rId19"/>
    <p:sldId id="357" r:id="rId20"/>
    <p:sldId id="364" r:id="rId21"/>
    <p:sldId id="339" r:id="rId22"/>
    <p:sldId id="389" r:id="rId23"/>
    <p:sldId id="439" r:id="rId24"/>
    <p:sldId id="411" r:id="rId25"/>
    <p:sldId id="450" r:id="rId26"/>
    <p:sldId id="443" r:id="rId27"/>
    <p:sldId id="390" r:id="rId28"/>
    <p:sldId id="346" r:id="rId29"/>
    <p:sldId id="451" r:id="rId30"/>
    <p:sldId id="445" r:id="rId31"/>
    <p:sldId id="444" r:id="rId32"/>
    <p:sldId id="446" r:id="rId33"/>
    <p:sldId id="447" r:id="rId34"/>
    <p:sldId id="437" r:id="rId35"/>
    <p:sldId id="355" r:id="rId36"/>
    <p:sldId id="407" r:id="rId37"/>
    <p:sldId id="409" r:id="rId38"/>
    <p:sldId id="271" r:id="rId3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509D"/>
    <a:srgbClr val="E7AE34"/>
    <a:srgbClr val="233D60"/>
    <a:srgbClr val="DABA25"/>
    <a:srgbClr val="D6B726"/>
    <a:srgbClr val="000B17"/>
    <a:srgbClr val="7A7A7A"/>
    <a:srgbClr val="060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8" autoAdjust="0"/>
    <p:restoredTop sz="95768"/>
  </p:normalViewPr>
  <p:slideViewPr>
    <p:cSldViewPr snapToGrid="0">
      <p:cViewPr varScale="1">
        <p:scale>
          <a:sx n="110" d="100"/>
          <a:sy n="110" d="100"/>
        </p:scale>
        <p:origin x="552" y="184"/>
      </p:cViewPr>
      <p:guideLst/>
    </p:cSldViewPr>
  </p:slideViewPr>
  <p:outlineViewPr>
    <p:cViewPr>
      <p:scale>
        <a:sx n="33" d="100"/>
        <a:sy n="33" d="100"/>
      </p:scale>
      <p:origin x="0" y="-37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657E0-7715-A343-BAC6-FDFB2D1CFCF3}" type="datetimeFigureOut">
              <a:rPr lang="pt-BR" smtClean="0"/>
              <a:t>05/12/2018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5237D-DA6B-E042-8FF7-8E5CD744A60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445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5237D-DA6B-E042-8FF7-8E5CD744A606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042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F25FDF6-7289-6F4E-BE11-C2C2232053A4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0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zul">
    <p:bg>
      <p:bgPr>
        <a:gradFill>
          <a:gsLst>
            <a:gs pos="0">
              <a:schemeClr val="bg1">
                <a:lumMod val="100000"/>
              </a:schemeClr>
            </a:gs>
            <a:gs pos="100000">
              <a:srgbClr val="233D60">
                <a:lumMod val="20000"/>
                <a:lumOff val="80000"/>
              </a:srgbClr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4" name="CaixaDeTexto 5"/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rgbClr val="233D60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EAAA4-8931-A24A-89DF-58E53BCA2841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43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lo">
    <p:bg>
      <p:bgPr>
        <a:gradFill>
          <a:gsLst>
            <a:gs pos="0">
              <a:srgbClr val="DABA25"/>
            </a:gs>
            <a:gs pos="100000">
              <a:schemeClr val="bg1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82B4D117-1944-2149-A8BF-511F2C386FC0}"/>
              </a:ext>
            </a:extLst>
          </p:cNvPr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rgbClr val="233D60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8BBF6-AB9C-E841-8AF3-0D39C5A42835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marelo">
    <p:bg>
      <p:bgPr>
        <a:gradFill>
          <a:gsLst>
            <a:gs pos="0">
              <a:srgbClr val="233D60"/>
            </a:gs>
            <a:gs pos="100000">
              <a:srgbClr val="41509D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ACBCED12-4A03-0943-8495-A71C32F86C4E}"/>
              </a:ext>
            </a:extLst>
          </p:cNvPr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chemeClr val="bg1"/>
                </a:solidFill>
                <a:latin typeface="Ubuntu" panose="020B0504030602030204" pitchFamily="34" charset="0"/>
              </a:rPr>
              <a:t>TDC /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9CA91-AD88-4F4C-A7C0-A0B6620274A6}"/>
              </a:ext>
            </a:extLst>
          </p:cNvPr>
          <p:cNvSpPr txBox="1">
            <a:spLocks/>
          </p:cNvSpPr>
          <p:nvPr userDrawn="1"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5" y="6382321"/>
            <a:ext cx="658010" cy="287795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86A14E7-7F15-5543-B8D1-AE8C8AB21215}"/>
              </a:ext>
            </a:extLst>
          </p:cNvPr>
          <p:cNvSpPr txBox="1"/>
          <p:nvPr userDrawn="1"/>
        </p:nvSpPr>
        <p:spPr>
          <a:xfrm>
            <a:off x="10140879" y="6451660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>
                <a:solidFill>
                  <a:srgbClr val="233D60"/>
                </a:solidFill>
                <a:latin typeface="Ubuntu" panose="020B0504030602030204" pitchFamily="34" charset="0"/>
              </a:rPr>
              <a:t>TDC / 2018</a:t>
            </a:r>
          </a:p>
        </p:txBody>
      </p:sp>
    </p:spTree>
    <p:extLst>
      <p:ext uri="{BB962C8B-B14F-4D97-AF65-F5344CB8AC3E}">
        <p14:creationId xmlns:p14="http://schemas.microsoft.com/office/powerpoint/2010/main" val="364253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97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0" r:id="rId3"/>
    <p:sldLayoutId id="2147483662" r:id="rId4"/>
    <p:sldLayoutId id="2147483650" r:id="rId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7.tiff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11" Type="http://schemas.openxmlformats.org/officeDocument/2006/relationships/image" Target="../media/image25.tiff"/><Relationship Id="rId5" Type="http://schemas.openxmlformats.org/officeDocument/2006/relationships/image" Target="../media/image19.tiff"/><Relationship Id="rId10" Type="http://schemas.openxmlformats.org/officeDocument/2006/relationships/image" Target="../media/image24.tiff"/><Relationship Id="rId4" Type="http://schemas.openxmlformats.org/officeDocument/2006/relationships/image" Target="../media/image18.tiff"/><Relationship Id="rId9" Type="http://schemas.openxmlformats.org/officeDocument/2006/relationships/image" Target="../media/image23.tif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image" Target="../media/image17.tiff"/><Relationship Id="rId7" Type="http://schemas.openxmlformats.org/officeDocument/2006/relationships/image" Target="../media/image19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18.tiff"/><Relationship Id="rId4" Type="http://schemas.openxmlformats.org/officeDocument/2006/relationships/image" Target="../media/image24.tiff"/><Relationship Id="rId9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image" Target="../media/image17.tiff"/><Relationship Id="rId7" Type="http://schemas.openxmlformats.org/officeDocument/2006/relationships/image" Target="../media/image19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18.tiff"/><Relationship Id="rId4" Type="http://schemas.openxmlformats.org/officeDocument/2006/relationships/image" Target="../media/image24.tiff"/><Relationship Id="rId9" Type="http://schemas.openxmlformats.org/officeDocument/2006/relationships/image" Target="../media/image2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libsodium.gitbook.io/doc/" TargetMode="Externa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055078" y="5709580"/>
            <a:ext cx="3533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</a:rPr>
              <a:t>www.nascent.com.br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305" y="794132"/>
            <a:ext cx="1781910" cy="1280006"/>
          </a:xfrm>
          <a:prstGeom prst="rect">
            <a:avLst/>
          </a:prstGeom>
        </p:spPr>
      </p:pic>
      <p:sp>
        <p:nvSpPr>
          <p:cNvPr id="7" name="CaixaDeTexto 5"/>
          <p:cNvSpPr txBox="1"/>
          <p:nvPr/>
        </p:nvSpPr>
        <p:spPr>
          <a:xfrm>
            <a:off x="1055075" y="1629696"/>
            <a:ext cx="10947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i="1" dirty="0">
                <a:solidFill>
                  <a:srgbClr val="D6B726"/>
                </a:solidFill>
                <a:latin typeface="Ubuntu" panose="020B0504030602030204" pitchFamily="34" charset="0"/>
              </a:rPr>
              <a:t>IoT Seguro</a:t>
            </a:r>
            <a:endParaRPr lang="pt-BR" sz="3200" dirty="0">
              <a:solidFill>
                <a:srgbClr val="D6B726"/>
              </a:solidFill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1055078" y="4578824"/>
            <a:ext cx="10081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Segurança em primeiro lugar</a:t>
            </a: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C13481AB-9B92-C245-A9C9-C59E1ED5DC5A}"/>
              </a:ext>
            </a:extLst>
          </p:cNvPr>
          <p:cNvSpPr txBox="1"/>
          <p:nvPr/>
        </p:nvSpPr>
        <p:spPr>
          <a:xfrm>
            <a:off x="1055075" y="2712768"/>
            <a:ext cx="109478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Ubuntu" panose="020B0504030602030204" pitchFamily="34" charset="0"/>
              </a:rPr>
              <a:t>Modelando Segurança em Aplicações IoT 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17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chemeClr val="accent4">
                <a:lumMod val="50000"/>
              </a:schemeClr>
            </a:gs>
            <a:gs pos="100000">
              <a:schemeClr val="accent4">
                <a:lumMod val="75000"/>
              </a:schemeClr>
            </a:gs>
            <a:gs pos="0">
              <a:srgbClr val="41509D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/>
          <p:cNvSpPr txBox="1"/>
          <p:nvPr/>
        </p:nvSpPr>
        <p:spPr>
          <a:xfrm>
            <a:off x="5683649" y="538868"/>
            <a:ext cx="556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+mj-lt"/>
              </a:rPr>
              <a:t>Sean Michael Wykes</a:t>
            </a:r>
          </a:p>
        </p:txBody>
      </p:sp>
      <p:sp>
        <p:nvSpPr>
          <p:cNvPr id="5" name="CaixaDeTexto 23">
            <a:extLst>
              <a:ext uri="{FF2B5EF4-FFF2-40B4-BE49-F238E27FC236}">
                <a16:creationId xmlns:a16="http://schemas.microsoft.com/office/drawing/2014/main" id="{BE4B437D-3A0C-894E-88BB-26EA4B6234A6}"/>
              </a:ext>
            </a:extLst>
          </p:cNvPr>
          <p:cNvSpPr txBox="1"/>
          <p:nvPr/>
        </p:nvSpPr>
        <p:spPr>
          <a:xfrm>
            <a:off x="5420968" y="1490026"/>
            <a:ext cx="54232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British </a:t>
            </a:r>
            <a:r>
              <a:rPr lang="en-GB" dirty="0">
                <a:solidFill>
                  <a:schemeClr val="bg1"/>
                </a:solidFill>
              </a:rPr>
              <a:t>born and educated, living in Brazil since 1997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Masters Degree (’92) in Information Engineering </a:t>
            </a:r>
            <a:r>
              <a:rPr lang="en-GB" dirty="0">
                <a:solidFill>
                  <a:schemeClr val="bg1"/>
                </a:solidFill>
              </a:rPr>
              <a:t>from Southampton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20+ years experience </a:t>
            </a:r>
            <a:r>
              <a:rPr lang="en-GB" dirty="0">
                <a:solidFill>
                  <a:schemeClr val="bg1"/>
                </a:solidFill>
              </a:rPr>
              <a:t>in design and development of systems and secure applications, based on technologies such as smart-cards and secure elements.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Author of </a:t>
            </a:r>
            <a:r>
              <a:rPr lang="en-GB" b="1" dirty="0">
                <a:solidFill>
                  <a:schemeClr val="bg1"/>
                </a:solidFill>
              </a:rPr>
              <a:t>“</a:t>
            </a:r>
            <a:r>
              <a:rPr lang="en-GB" b="1" dirty="0" err="1">
                <a:solidFill>
                  <a:schemeClr val="bg1"/>
                </a:solidFill>
              </a:rPr>
              <a:t>Criptografia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Essencial</a:t>
            </a:r>
            <a:r>
              <a:rPr lang="en-GB" b="1" dirty="0">
                <a:solidFill>
                  <a:schemeClr val="bg1"/>
                </a:solidFill>
              </a:rPr>
              <a:t> - a </a:t>
            </a:r>
            <a:r>
              <a:rPr lang="en-GB" b="1" dirty="0" err="1">
                <a:solidFill>
                  <a:schemeClr val="bg1"/>
                </a:solidFill>
              </a:rPr>
              <a:t>Jornada</a:t>
            </a:r>
            <a:r>
              <a:rPr lang="en-GB" b="1" dirty="0">
                <a:solidFill>
                  <a:schemeClr val="bg1"/>
                </a:solidFill>
              </a:rPr>
              <a:t> do </a:t>
            </a:r>
            <a:r>
              <a:rPr lang="en-GB" b="1" dirty="0" err="1">
                <a:solidFill>
                  <a:schemeClr val="bg1"/>
                </a:solidFill>
              </a:rPr>
              <a:t>Criptógrafo</a:t>
            </a:r>
            <a:r>
              <a:rPr lang="en-GB" b="1" dirty="0">
                <a:solidFill>
                  <a:schemeClr val="bg1"/>
                </a:solidFill>
              </a:rPr>
              <a:t>”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mr-IN" dirty="0">
                <a:solidFill>
                  <a:schemeClr val="bg1"/>
                </a:solidFill>
              </a:rPr>
              <a:t>–</a:t>
            </a:r>
            <a:r>
              <a:rPr lang="en-GB" dirty="0">
                <a:solidFill>
                  <a:schemeClr val="bg1"/>
                </a:solidFill>
              </a:rPr>
              <a:t> Elsevier 2016.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2C06E8-1753-554F-882E-2012DEF7F0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49340" b="1991"/>
          <a:stretch/>
        </p:blipFill>
        <p:spPr>
          <a:xfrm>
            <a:off x="625999" y="370122"/>
            <a:ext cx="3810000" cy="5459536"/>
          </a:xfrm>
          <a:prstGeom prst="rect">
            <a:avLst/>
          </a:prstGeom>
        </p:spPr>
      </p:pic>
      <p:sp>
        <p:nvSpPr>
          <p:cNvPr id="8" name="CaixaDeTexto 6">
            <a:extLst>
              <a:ext uri="{FF2B5EF4-FFF2-40B4-BE49-F238E27FC236}">
                <a16:creationId xmlns:a16="http://schemas.microsoft.com/office/drawing/2014/main" id="{3E5A1951-F374-1C42-B8D8-B644882F4E41}"/>
              </a:ext>
            </a:extLst>
          </p:cNvPr>
          <p:cNvSpPr txBox="1"/>
          <p:nvPr/>
        </p:nvSpPr>
        <p:spPr>
          <a:xfrm>
            <a:off x="625999" y="5829658"/>
            <a:ext cx="10622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err="1">
                <a:solidFill>
                  <a:srgbClr val="DABA25"/>
                </a:solidFill>
                <a:latin typeface="Ubuntu" panose="020B0504030602030204" pitchFamily="34" charset="0"/>
              </a:rPr>
              <a:t>https</a:t>
            </a:r>
            <a:r>
              <a:rPr lang="pt-BR" sz="2800" b="1" dirty="0">
                <a:solidFill>
                  <a:srgbClr val="DABA25"/>
                </a:solidFill>
                <a:latin typeface="Ubuntu" panose="020B0504030602030204" pitchFamily="34" charset="0"/>
              </a:rPr>
              <a:t>://</a:t>
            </a:r>
            <a:r>
              <a:rPr lang="pt-BR" sz="2800" b="1" dirty="0" err="1">
                <a:solidFill>
                  <a:srgbClr val="DABA25"/>
                </a:solidFill>
                <a:latin typeface="Ubuntu" panose="020B0504030602030204" pitchFamily="34" charset="0"/>
              </a:rPr>
              <a:t>CriptografiaEssencial.com.br</a:t>
            </a:r>
            <a:endParaRPr lang="pt-BR" sz="2800" b="1" dirty="0">
              <a:solidFill>
                <a:srgbClr val="DABA25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9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4C2E2C-EC39-B44D-838B-9ADFDBD86F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26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629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8333" b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55077" y="381965"/>
            <a:ext cx="9026471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6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O que é um</a:t>
            </a:r>
          </a:p>
          <a:p>
            <a:pPr algn="ctr">
              <a:lnSpc>
                <a:spcPct val="120000"/>
              </a:lnSpc>
            </a:pPr>
            <a: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“Software </a:t>
            </a:r>
            <a:r>
              <a:rPr lang="pt-BR" sz="80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Seguro</a:t>
            </a:r>
            <a: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</a:rPr>
              <a:t>”</a:t>
            </a:r>
            <a: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endParaRPr lang="pt-BR" sz="8000" b="1" i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D71A32-BD70-FB45-9FE1-5753A0104EC5}"/>
              </a:ext>
            </a:extLst>
          </p:cNvPr>
          <p:cNvSpPr txBox="1">
            <a:spLocks/>
          </p:cNvSpPr>
          <p:nvPr/>
        </p:nvSpPr>
        <p:spPr>
          <a:xfrm>
            <a:off x="9100457" y="381964"/>
            <a:ext cx="2977266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700" b="1" dirty="0">
                <a:solidFill>
                  <a:srgbClr val="E7AE34"/>
                </a:solidFill>
                <a:latin typeface="Ubuntu" charset="0"/>
                <a:ea typeface="Ubuntu" charset="0"/>
                <a:cs typeface="Ubuntu" charset="0"/>
              </a:rPr>
              <a:t>?</a:t>
            </a:r>
            <a:endParaRPr lang="en-US" sz="6600" b="1" dirty="0">
              <a:solidFill>
                <a:srgbClr val="E7AE34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46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Seguro? O que significa mesmo?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096366" y="4324436"/>
            <a:ext cx="1480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NFR-1: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7" y="1361601"/>
            <a:ext cx="854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Segurança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é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um 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Requisito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Não-Funcional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BE07D1-D0BF-7B43-9D54-23BFD9A4CB73}"/>
              </a:ext>
            </a:extLst>
          </p:cNvPr>
          <p:cNvSpPr txBox="1"/>
          <p:nvPr/>
        </p:nvSpPr>
        <p:spPr>
          <a:xfrm>
            <a:off x="3128310" y="4812301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em </a:t>
            </a:r>
            <a:r>
              <a:rPr lang="pt-BR" sz="2400" b="1" u="sng" dirty="0">
                <a:solidFill>
                  <a:srgbClr val="E7AE34"/>
                </a:solidFill>
              </a:rPr>
              <a:t>todas as condições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D37234-0633-C543-8743-1D3B6E3F6511}"/>
              </a:ext>
            </a:extLst>
          </p:cNvPr>
          <p:cNvSpPr txBox="1"/>
          <p:nvPr/>
        </p:nvSpPr>
        <p:spPr>
          <a:xfrm>
            <a:off x="3423976" y="4324436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Deve ser </a:t>
            </a:r>
            <a:r>
              <a:rPr lang="pt-BR" sz="2400" b="1" u="sng" dirty="0">
                <a:solidFill>
                  <a:srgbClr val="E7AE34"/>
                </a:solidFill>
              </a:rPr>
              <a:t>100% seguro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98D530-29A7-C842-88B5-69B3C5B44605}"/>
              </a:ext>
            </a:extLst>
          </p:cNvPr>
          <p:cNvSpPr txBox="1"/>
          <p:nvPr/>
        </p:nvSpPr>
        <p:spPr>
          <a:xfrm>
            <a:off x="3128310" y="5248333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protegido contra </a:t>
            </a:r>
            <a:r>
              <a:rPr lang="pt-BR" sz="2400" b="1" u="sng" dirty="0">
                <a:solidFill>
                  <a:srgbClr val="E7AE34"/>
                </a:solidFill>
              </a:rPr>
              <a:t>todos os ataques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575824-727C-C24E-B2E7-56F7B3F7A683}"/>
              </a:ext>
            </a:extLst>
          </p:cNvPr>
          <p:cNvSpPr txBox="1"/>
          <p:nvPr/>
        </p:nvSpPr>
        <p:spPr>
          <a:xfrm>
            <a:off x="3128310" y="5709998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</a:t>
            </a:r>
            <a:r>
              <a:rPr lang="pt-BR" sz="2400" b="1" u="sng" dirty="0">
                <a:solidFill>
                  <a:srgbClr val="E7AE34"/>
                </a:solidFill>
              </a:rPr>
              <a:t>atuais e futuros</a:t>
            </a:r>
            <a:r>
              <a:rPr lang="pt-BR" sz="2400" b="1" dirty="0">
                <a:solidFill>
                  <a:srgbClr val="E7AE34"/>
                </a:solidFill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2F1DEF-D204-3949-B67C-C5BFA4CB93A9}"/>
              </a:ext>
            </a:extLst>
          </p:cNvPr>
          <p:cNvSpPr txBox="1"/>
          <p:nvPr/>
        </p:nvSpPr>
        <p:spPr>
          <a:xfrm>
            <a:off x="2096366" y="1929384"/>
            <a:ext cx="1480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Como: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9C301C-A822-F849-B323-1C838804962D}"/>
              </a:ext>
            </a:extLst>
          </p:cNvPr>
          <p:cNvSpPr txBox="1"/>
          <p:nvPr/>
        </p:nvSpPr>
        <p:spPr>
          <a:xfrm>
            <a:off x="3423976" y="1929384"/>
            <a:ext cx="8547812" cy="181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2400" b="1" dirty="0">
                <a:solidFill>
                  <a:srgbClr val="233D60"/>
                </a:solidFill>
              </a:rPr>
              <a:t>Usabilidade</a:t>
            </a:r>
          </a:p>
          <a:p>
            <a:pPr>
              <a:lnSpc>
                <a:spcPct val="120000"/>
              </a:lnSpc>
            </a:pPr>
            <a:r>
              <a:rPr lang="pt-BR" sz="2400" b="1" dirty="0">
                <a:solidFill>
                  <a:srgbClr val="233D60"/>
                </a:solidFill>
              </a:rPr>
              <a:t>Performance</a:t>
            </a:r>
          </a:p>
          <a:p>
            <a:pPr>
              <a:lnSpc>
                <a:spcPct val="120000"/>
              </a:lnSpc>
            </a:pPr>
            <a:r>
              <a:rPr lang="pt-BR" sz="2400" b="1" dirty="0">
                <a:solidFill>
                  <a:srgbClr val="233D60"/>
                </a:solidFill>
              </a:rPr>
              <a:t>Disponibilidade</a:t>
            </a:r>
          </a:p>
          <a:p>
            <a:pPr>
              <a:lnSpc>
                <a:spcPct val="120000"/>
              </a:lnSpc>
            </a:pPr>
            <a:r>
              <a:rPr lang="pt-BR" sz="2400" b="1" dirty="0" err="1">
                <a:solidFill>
                  <a:srgbClr val="233D60"/>
                </a:solidFill>
              </a:rPr>
              <a:t>Testabilidade</a:t>
            </a:r>
            <a:endParaRPr lang="pt-BR" sz="2400" b="1" dirty="0">
              <a:solidFill>
                <a:srgbClr val="233D60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6095ED9-B13C-0545-AC4E-E28AD1307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94" y="1350470"/>
            <a:ext cx="1709295" cy="170929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DF4EA2B-EDFB-1B46-97B5-AB126836B088}"/>
              </a:ext>
            </a:extLst>
          </p:cNvPr>
          <p:cNvGrpSpPr/>
          <p:nvPr/>
        </p:nvGrpSpPr>
        <p:grpSpPr>
          <a:xfrm>
            <a:off x="8251427" y="2116055"/>
            <a:ext cx="3281640" cy="1485273"/>
            <a:chOff x="8394482" y="2101988"/>
            <a:chExt cx="3281640" cy="1485273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B263BA53-F165-FF45-9ACA-DB21CA44A404}"/>
                </a:ext>
              </a:extLst>
            </p:cNvPr>
            <p:cNvSpPr/>
            <p:nvPr/>
          </p:nvSpPr>
          <p:spPr>
            <a:xfrm>
              <a:off x="8394482" y="2101988"/>
              <a:ext cx="3281640" cy="1485273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692000" tIns="0" rIns="251999" bIns="108000" rtlCol="0" anchor="ctr"/>
            <a:lstStyle/>
            <a:p>
              <a:pPr>
                <a:lnSpc>
                  <a:spcPct val="150000"/>
                </a:lnSpc>
              </a:pPr>
              <a:r>
                <a:rPr lang="pt-BR" sz="2000" b="1" i="1" dirty="0">
                  <a:solidFill>
                    <a:srgbClr val="41509D"/>
                  </a:solidFill>
                  <a:latin typeface="+mj-lt"/>
                </a:rPr>
                <a:t>Imprecisos</a:t>
              </a:r>
            </a:p>
            <a:p>
              <a:pPr>
                <a:lnSpc>
                  <a:spcPct val="150000"/>
                </a:lnSpc>
              </a:pPr>
              <a:r>
                <a:rPr lang="pt-BR" sz="2000" b="1" i="1" dirty="0">
                  <a:solidFill>
                    <a:srgbClr val="41509D"/>
                  </a:solidFill>
                  <a:latin typeface="+mj-lt"/>
                </a:rPr>
                <a:t>Subjetivos</a:t>
              </a:r>
            </a:p>
            <a:p>
              <a:pPr>
                <a:lnSpc>
                  <a:spcPct val="150000"/>
                </a:lnSpc>
              </a:pPr>
              <a:r>
                <a:rPr lang="pt-BR" sz="2000" b="1" i="1" dirty="0">
                  <a:solidFill>
                    <a:srgbClr val="41509D"/>
                  </a:solidFill>
                  <a:latin typeface="+mj-lt"/>
                </a:rPr>
                <a:t>Emergentes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697847A-20B2-714E-A0C9-EC96401E7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2861" y="2320852"/>
              <a:ext cx="1339012" cy="1108148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C306C1A-BEE1-0A49-8057-C0F87028AB08}"/>
              </a:ext>
            </a:extLst>
          </p:cNvPr>
          <p:cNvSpPr txBox="1"/>
          <p:nvPr/>
        </p:nvSpPr>
        <p:spPr>
          <a:xfrm>
            <a:off x="2096367" y="3773710"/>
            <a:ext cx="854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u="sng" cap="small" dirty="0">
                <a:solidFill>
                  <a:schemeClr val="accent5">
                    <a:lumMod val="75000"/>
                  </a:schemeClr>
                </a:solidFill>
              </a:rPr>
              <a:t>Exemplo ;)</a:t>
            </a:r>
          </a:p>
        </p:txBody>
      </p:sp>
    </p:spTree>
    <p:extLst>
      <p:ext uri="{BB962C8B-B14F-4D97-AF65-F5344CB8AC3E}">
        <p14:creationId xmlns:p14="http://schemas.microsoft.com/office/powerpoint/2010/main" val="98417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9" presetClass="entr" presetSubtype="0" fill="hold" grpId="0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9" presetClass="entr" presetSubtype="0" fill="hold" grpId="0" nodeType="after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9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0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/>
          <p:bldP spid="9" grpId="0"/>
          <p:bldP spid="10" grpId="0"/>
          <p:bldP spid="11" grpId="0"/>
          <p:bldP spid="12" grpId="0"/>
          <p:bldP spid="14" grpId="0"/>
          <p:bldP spid="23" grpId="0"/>
          <p:bldP spid="27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9" presetClass="entr" presetSubtype="0" fill="hold" grpId="0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9" presetClass="entr" presetSubtype="0" fill="hold" grpId="0" nodeType="after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9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0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/>
          <p:bldP spid="9" grpId="0"/>
          <p:bldP spid="10" grpId="0"/>
          <p:bldP spid="11" grpId="0"/>
          <p:bldP spid="12" grpId="0"/>
          <p:bldP spid="14" grpId="0"/>
          <p:bldP spid="23" grpId="0"/>
          <p:bldP spid="27" grpId="0"/>
          <p:bldP spid="3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Segurança na Realidade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096366" y="1911021"/>
            <a:ext cx="1480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NFR-1: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7" y="1361601"/>
            <a:ext cx="7319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Situação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Desejada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D5B915-5DB8-C24A-8A3D-C58ABC985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94" y="1350470"/>
            <a:ext cx="1709295" cy="17092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BE07D1-D0BF-7B43-9D54-23BFD9A4CB73}"/>
              </a:ext>
            </a:extLst>
          </p:cNvPr>
          <p:cNvSpPr txBox="1"/>
          <p:nvPr/>
        </p:nvSpPr>
        <p:spPr>
          <a:xfrm>
            <a:off x="3128310" y="2398886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em </a:t>
            </a:r>
            <a:r>
              <a:rPr lang="pt-BR" sz="2400" b="1" u="sng" dirty="0">
                <a:solidFill>
                  <a:srgbClr val="E7AE34"/>
                </a:solidFill>
              </a:rPr>
              <a:t>todas as condições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D37234-0633-C543-8743-1D3B6E3F6511}"/>
              </a:ext>
            </a:extLst>
          </p:cNvPr>
          <p:cNvSpPr txBox="1"/>
          <p:nvPr/>
        </p:nvSpPr>
        <p:spPr>
          <a:xfrm>
            <a:off x="3423976" y="1911021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Deve ser </a:t>
            </a:r>
            <a:r>
              <a:rPr lang="pt-BR" sz="2400" b="1" u="sng" dirty="0">
                <a:solidFill>
                  <a:srgbClr val="E7AE34"/>
                </a:solidFill>
              </a:rPr>
              <a:t>100% seguro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98D530-29A7-C842-88B5-69B3C5B44605}"/>
              </a:ext>
            </a:extLst>
          </p:cNvPr>
          <p:cNvSpPr txBox="1"/>
          <p:nvPr/>
        </p:nvSpPr>
        <p:spPr>
          <a:xfrm>
            <a:off x="3128310" y="2834918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protegido contra </a:t>
            </a:r>
            <a:r>
              <a:rPr lang="pt-BR" sz="2400" b="1" u="sng" dirty="0">
                <a:solidFill>
                  <a:srgbClr val="E7AE34"/>
                </a:solidFill>
              </a:rPr>
              <a:t>todos os ataques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575824-727C-C24E-B2E7-56F7B3F7A683}"/>
              </a:ext>
            </a:extLst>
          </p:cNvPr>
          <p:cNvSpPr txBox="1"/>
          <p:nvPr/>
        </p:nvSpPr>
        <p:spPr>
          <a:xfrm>
            <a:off x="3128310" y="3296583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</a:t>
            </a:r>
            <a:r>
              <a:rPr lang="pt-BR" sz="2400" b="1" u="sng" dirty="0">
                <a:solidFill>
                  <a:srgbClr val="E7AE34"/>
                </a:solidFill>
              </a:rPr>
              <a:t>atuais e futuros</a:t>
            </a:r>
            <a:r>
              <a:rPr lang="pt-BR" sz="2400" b="1" dirty="0">
                <a:solidFill>
                  <a:srgbClr val="E7AE34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8D9E2D-6B0C-574F-805D-5E6A8CD4D5CE}"/>
              </a:ext>
            </a:extLst>
          </p:cNvPr>
          <p:cNvSpPr txBox="1"/>
          <p:nvPr/>
        </p:nvSpPr>
        <p:spPr>
          <a:xfrm>
            <a:off x="2096367" y="4045465"/>
            <a:ext cx="7319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Segurança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na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Real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A2195D-5C15-2041-A6A3-17D898BA3B2A}"/>
              </a:ext>
            </a:extLst>
          </p:cNvPr>
          <p:cNvGrpSpPr/>
          <p:nvPr/>
        </p:nvGrpSpPr>
        <p:grpSpPr>
          <a:xfrm>
            <a:off x="670061" y="4625069"/>
            <a:ext cx="10621624" cy="461665"/>
            <a:chOff x="670061" y="4625069"/>
            <a:chExt cx="10621624" cy="46166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DF8B8D-FD1C-484D-830E-8A80E5E64E69}"/>
                </a:ext>
              </a:extLst>
            </p:cNvPr>
            <p:cNvSpPr txBox="1"/>
            <p:nvPr/>
          </p:nvSpPr>
          <p:spPr>
            <a:xfrm>
              <a:off x="2523281" y="4625069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É uma propriedade </a:t>
              </a:r>
              <a:r>
                <a:rPr lang="pt-BR" sz="2400" u="sng" dirty="0">
                  <a:solidFill>
                    <a:srgbClr val="41509D"/>
                  </a:solidFill>
                </a:rPr>
                <a:t>emergente</a:t>
              </a:r>
              <a:r>
                <a:rPr lang="pt-BR" sz="2400" dirty="0">
                  <a:solidFill>
                    <a:srgbClr val="41509D"/>
                  </a:solidFill>
                </a:rPr>
                <a:t> e </a:t>
              </a:r>
              <a:r>
                <a:rPr lang="pt-BR" sz="2400" u="sng" dirty="0">
                  <a:solidFill>
                    <a:srgbClr val="41509D"/>
                  </a:solidFill>
                </a:rPr>
                <a:t>dinâmica</a:t>
              </a: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659F6008-9B58-4E44-86D3-4874EFFC2C10}"/>
                </a:ext>
              </a:extLst>
            </p:cNvPr>
            <p:cNvSpPr/>
            <p:nvPr/>
          </p:nvSpPr>
          <p:spPr>
            <a:xfrm>
              <a:off x="670061" y="4671860"/>
              <a:ext cx="1426305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Emergente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8B84221-2342-BC46-8256-6F5479EAB328}"/>
              </a:ext>
            </a:extLst>
          </p:cNvPr>
          <p:cNvGrpSpPr/>
          <p:nvPr/>
        </p:nvGrpSpPr>
        <p:grpSpPr>
          <a:xfrm>
            <a:off x="1261312" y="5063346"/>
            <a:ext cx="10030373" cy="461665"/>
            <a:chOff x="1261312" y="5063346"/>
            <a:chExt cx="10030373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F490F9F-0C4B-8446-8BEF-9F879A728FEF}"/>
                </a:ext>
              </a:extLst>
            </p:cNvPr>
            <p:cNvSpPr txBox="1"/>
            <p:nvPr/>
          </p:nvSpPr>
          <p:spPr>
            <a:xfrm>
              <a:off x="2523281" y="5063346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Varia conforme o </a:t>
              </a:r>
              <a:r>
                <a:rPr lang="pt-BR" sz="2400" u="sng" dirty="0">
                  <a:solidFill>
                    <a:srgbClr val="41509D"/>
                  </a:solidFill>
                </a:rPr>
                <a:t>contexto</a:t>
              </a:r>
              <a:r>
                <a:rPr lang="pt-BR" sz="2400" dirty="0">
                  <a:solidFill>
                    <a:srgbClr val="41509D"/>
                  </a:solidFill>
                </a:rPr>
                <a:t> e os </a:t>
              </a:r>
              <a:r>
                <a:rPr lang="pt-BR" sz="2400" u="sng" dirty="0">
                  <a:solidFill>
                    <a:srgbClr val="41509D"/>
                  </a:solidFill>
                </a:rPr>
                <a:t>pontos de vista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C1A5F3EF-BF25-F040-981C-7978A8A96058}"/>
                </a:ext>
              </a:extLst>
            </p:cNvPr>
            <p:cNvSpPr/>
            <p:nvPr/>
          </p:nvSpPr>
          <p:spPr>
            <a:xfrm>
              <a:off x="1261312" y="5110137"/>
              <a:ext cx="1118201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Variável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07EC603-B952-AA41-A03A-0676BCF2D4B8}"/>
              </a:ext>
            </a:extLst>
          </p:cNvPr>
          <p:cNvGrpSpPr/>
          <p:nvPr/>
        </p:nvGrpSpPr>
        <p:grpSpPr>
          <a:xfrm>
            <a:off x="715722" y="5497654"/>
            <a:ext cx="10575963" cy="461665"/>
            <a:chOff x="715722" y="5525011"/>
            <a:chExt cx="10575963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6FFD3C-8A3E-3F4C-93C0-3F4CF975CB58}"/>
                </a:ext>
              </a:extLst>
            </p:cNvPr>
            <p:cNvSpPr txBox="1"/>
            <p:nvPr/>
          </p:nvSpPr>
          <p:spPr>
            <a:xfrm>
              <a:off x="2523281" y="5525011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Atacantes são inteligentes e </a:t>
              </a:r>
              <a:r>
                <a:rPr lang="pt-BR" sz="2400" u="sng" dirty="0">
                  <a:solidFill>
                    <a:srgbClr val="41509D"/>
                  </a:solidFill>
                </a:rPr>
                <a:t>inovam</a:t>
              </a:r>
              <a:r>
                <a:rPr lang="pt-BR" sz="2400" dirty="0">
                  <a:solidFill>
                    <a:srgbClr val="41509D"/>
                  </a:solidFill>
                </a:rPr>
                <a:t> rapidamente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5BDBA781-01A1-6A4F-8267-EEDEB8AF177C}"/>
                </a:ext>
              </a:extLst>
            </p:cNvPr>
            <p:cNvSpPr/>
            <p:nvPr/>
          </p:nvSpPr>
          <p:spPr>
            <a:xfrm>
              <a:off x="715722" y="5573787"/>
              <a:ext cx="1334981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Inovadora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F2A279-2F0A-D84C-8825-4E88D97A088E}"/>
              </a:ext>
            </a:extLst>
          </p:cNvPr>
          <p:cNvGrpSpPr/>
          <p:nvPr/>
        </p:nvGrpSpPr>
        <p:grpSpPr>
          <a:xfrm>
            <a:off x="1066360" y="5963288"/>
            <a:ext cx="10205414" cy="461665"/>
            <a:chOff x="1086271" y="5963288"/>
            <a:chExt cx="10205414" cy="4616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56A5E0D-273D-8A4F-AE1F-27AACC4686D2}"/>
                </a:ext>
              </a:extLst>
            </p:cNvPr>
            <p:cNvSpPr txBox="1"/>
            <p:nvPr/>
          </p:nvSpPr>
          <p:spPr>
            <a:xfrm>
              <a:off x="2523281" y="5963288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Não existe nenhum </a:t>
              </a:r>
              <a:r>
                <a:rPr lang="pt-BR" sz="2400" u="sng" dirty="0">
                  <a:solidFill>
                    <a:srgbClr val="41509D"/>
                  </a:solidFill>
                </a:rPr>
                <a:t>pó mágico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CB118D5B-2763-5341-BCB5-0D56627F03FD}"/>
                </a:ext>
              </a:extLst>
            </p:cNvPr>
            <p:cNvSpPr/>
            <p:nvPr/>
          </p:nvSpPr>
          <p:spPr>
            <a:xfrm>
              <a:off x="1086271" y="6010079"/>
              <a:ext cx="1313153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Complexa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652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DE89C3CB-CD1D-C949-AC03-78C69E741945}"/>
              </a:ext>
            </a:extLst>
          </p:cNvPr>
          <p:cNvSpPr txBox="1"/>
          <p:nvPr/>
        </p:nvSpPr>
        <p:spPr>
          <a:xfrm>
            <a:off x="2096366" y="1911021"/>
            <a:ext cx="1480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NFR-1: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01D76-1DA4-E94A-A324-0E3D2FC3AD93}"/>
              </a:ext>
            </a:extLst>
          </p:cNvPr>
          <p:cNvSpPr txBox="1"/>
          <p:nvPr/>
        </p:nvSpPr>
        <p:spPr>
          <a:xfrm>
            <a:off x="2096367" y="1361601"/>
            <a:ext cx="7319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Situação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Desejada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D5B915-5DB8-C24A-8A3D-C58ABC985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94" y="1350470"/>
            <a:ext cx="1709295" cy="17092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BE07D1-D0BF-7B43-9D54-23BFD9A4CB73}"/>
              </a:ext>
            </a:extLst>
          </p:cNvPr>
          <p:cNvSpPr txBox="1"/>
          <p:nvPr/>
        </p:nvSpPr>
        <p:spPr>
          <a:xfrm>
            <a:off x="3128310" y="2398886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em </a:t>
            </a:r>
            <a:r>
              <a:rPr lang="pt-BR" sz="2400" b="1" u="sng" dirty="0">
                <a:solidFill>
                  <a:srgbClr val="E7AE34"/>
                </a:solidFill>
              </a:rPr>
              <a:t>todas as condições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D37234-0633-C543-8743-1D3B6E3F6511}"/>
              </a:ext>
            </a:extLst>
          </p:cNvPr>
          <p:cNvSpPr txBox="1"/>
          <p:nvPr/>
        </p:nvSpPr>
        <p:spPr>
          <a:xfrm>
            <a:off x="3423976" y="1911021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Deve ser </a:t>
            </a:r>
            <a:r>
              <a:rPr lang="pt-BR" sz="2400" b="1" u="sng" dirty="0">
                <a:solidFill>
                  <a:srgbClr val="E7AE34"/>
                </a:solidFill>
              </a:rPr>
              <a:t>100% seguro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98D530-29A7-C842-88B5-69B3C5B44605}"/>
              </a:ext>
            </a:extLst>
          </p:cNvPr>
          <p:cNvSpPr txBox="1"/>
          <p:nvPr/>
        </p:nvSpPr>
        <p:spPr>
          <a:xfrm>
            <a:off x="3128310" y="2834918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protegendo contra </a:t>
            </a:r>
            <a:r>
              <a:rPr lang="pt-BR" sz="2400" b="1" u="sng" dirty="0">
                <a:solidFill>
                  <a:srgbClr val="E7AE34"/>
                </a:solidFill>
              </a:rPr>
              <a:t>todos os ataques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575824-727C-C24E-B2E7-56F7B3F7A683}"/>
              </a:ext>
            </a:extLst>
          </p:cNvPr>
          <p:cNvSpPr txBox="1"/>
          <p:nvPr/>
        </p:nvSpPr>
        <p:spPr>
          <a:xfrm>
            <a:off x="3128310" y="3296583"/>
            <a:ext cx="854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7AE34"/>
                </a:solidFill>
              </a:rPr>
              <a:t>.. </a:t>
            </a:r>
            <a:r>
              <a:rPr lang="pt-BR" sz="2400" b="1" u="sng" dirty="0">
                <a:solidFill>
                  <a:srgbClr val="E7AE34"/>
                </a:solidFill>
              </a:rPr>
              <a:t>atuais e futuros</a:t>
            </a:r>
            <a:r>
              <a:rPr lang="pt-BR" sz="2400" b="1" dirty="0">
                <a:solidFill>
                  <a:srgbClr val="E7AE34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8D9E2D-6B0C-574F-805D-5E6A8CD4D5CE}"/>
              </a:ext>
            </a:extLst>
          </p:cNvPr>
          <p:cNvSpPr txBox="1"/>
          <p:nvPr/>
        </p:nvSpPr>
        <p:spPr>
          <a:xfrm>
            <a:off x="2096367" y="4045465"/>
            <a:ext cx="7319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Segurança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>
                <a:solidFill>
                  <a:schemeClr val="accent5">
                    <a:lumMod val="75000"/>
                  </a:schemeClr>
                </a:solidFill>
              </a:rPr>
              <a:t>na</a:t>
            </a:r>
            <a:r>
              <a:rPr lang="en-US" sz="2800" b="1" u="sng" cap="small" dirty="0">
                <a:solidFill>
                  <a:schemeClr val="accent5">
                    <a:lumMod val="75000"/>
                  </a:schemeClr>
                </a:solidFill>
              </a:rPr>
              <a:t> Real</a:t>
            </a:r>
            <a:endParaRPr lang="en-GB" sz="2800" b="1" u="sng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A2195D-5C15-2041-A6A3-17D898BA3B2A}"/>
              </a:ext>
            </a:extLst>
          </p:cNvPr>
          <p:cNvGrpSpPr/>
          <p:nvPr/>
        </p:nvGrpSpPr>
        <p:grpSpPr>
          <a:xfrm>
            <a:off x="670061" y="4625069"/>
            <a:ext cx="10621624" cy="461665"/>
            <a:chOff x="670061" y="4625069"/>
            <a:chExt cx="10621624" cy="46166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DF8B8D-FD1C-484D-830E-8A80E5E64E69}"/>
                </a:ext>
              </a:extLst>
            </p:cNvPr>
            <p:cNvSpPr txBox="1"/>
            <p:nvPr/>
          </p:nvSpPr>
          <p:spPr>
            <a:xfrm>
              <a:off x="2523281" y="4625069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É uma propriedade </a:t>
              </a:r>
              <a:r>
                <a:rPr lang="pt-BR" sz="2400" u="sng" dirty="0">
                  <a:solidFill>
                    <a:srgbClr val="41509D"/>
                  </a:solidFill>
                </a:rPr>
                <a:t>emergente</a:t>
              </a:r>
              <a:r>
                <a:rPr lang="pt-BR" sz="2400" dirty="0">
                  <a:solidFill>
                    <a:srgbClr val="41509D"/>
                  </a:solidFill>
                </a:rPr>
                <a:t> e </a:t>
              </a:r>
              <a:r>
                <a:rPr lang="pt-BR" sz="2400" u="sng" dirty="0">
                  <a:solidFill>
                    <a:srgbClr val="41509D"/>
                  </a:solidFill>
                </a:rPr>
                <a:t>dinâmica</a:t>
              </a: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659F6008-9B58-4E44-86D3-4874EFFC2C10}"/>
                </a:ext>
              </a:extLst>
            </p:cNvPr>
            <p:cNvSpPr/>
            <p:nvPr/>
          </p:nvSpPr>
          <p:spPr>
            <a:xfrm>
              <a:off x="670061" y="4671860"/>
              <a:ext cx="1426305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Emergente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8B84221-2342-BC46-8256-6F5479EAB328}"/>
              </a:ext>
            </a:extLst>
          </p:cNvPr>
          <p:cNvGrpSpPr/>
          <p:nvPr/>
        </p:nvGrpSpPr>
        <p:grpSpPr>
          <a:xfrm>
            <a:off x="1261312" y="5063346"/>
            <a:ext cx="10030373" cy="461665"/>
            <a:chOff x="1261312" y="5063346"/>
            <a:chExt cx="10030373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F490F9F-0C4B-8446-8BEF-9F879A728FEF}"/>
                </a:ext>
              </a:extLst>
            </p:cNvPr>
            <p:cNvSpPr txBox="1"/>
            <p:nvPr/>
          </p:nvSpPr>
          <p:spPr>
            <a:xfrm>
              <a:off x="2523281" y="5063346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Varia conforme o </a:t>
              </a:r>
              <a:r>
                <a:rPr lang="pt-BR" sz="2400" u="sng" dirty="0">
                  <a:solidFill>
                    <a:srgbClr val="41509D"/>
                  </a:solidFill>
                </a:rPr>
                <a:t>contexto</a:t>
              </a:r>
              <a:r>
                <a:rPr lang="pt-BR" sz="2400" dirty="0">
                  <a:solidFill>
                    <a:srgbClr val="41509D"/>
                  </a:solidFill>
                </a:rPr>
                <a:t> e os </a:t>
              </a:r>
              <a:r>
                <a:rPr lang="pt-BR" sz="2400" u="sng" dirty="0">
                  <a:solidFill>
                    <a:srgbClr val="41509D"/>
                  </a:solidFill>
                </a:rPr>
                <a:t>pontos de vista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C1A5F3EF-BF25-F040-981C-7978A8A96058}"/>
                </a:ext>
              </a:extLst>
            </p:cNvPr>
            <p:cNvSpPr/>
            <p:nvPr/>
          </p:nvSpPr>
          <p:spPr>
            <a:xfrm>
              <a:off x="1261312" y="5110137"/>
              <a:ext cx="1118201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Variável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07EC603-B952-AA41-A03A-0676BCF2D4B8}"/>
              </a:ext>
            </a:extLst>
          </p:cNvPr>
          <p:cNvGrpSpPr/>
          <p:nvPr/>
        </p:nvGrpSpPr>
        <p:grpSpPr>
          <a:xfrm>
            <a:off x="715722" y="5497654"/>
            <a:ext cx="10575963" cy="461665"/>
            <a:chOff x="715722" y="5525011"/>
            <a:chExt cx="10575963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6FFD3C-8A3E-3F4C-93C0-3F4CF975CB58}"/>
                </a:ext>
              </a:extLst>
            </p:cNvPr>
            <p:cNvSpPr txBox="1"/>
            <p:nvPr/>
          </p:nvSpPr>
          <p:spPr>
            <a:xfrm>
              <a:off x="2523281" y="5525011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Atacantes são inteligentes e </a:t>
              </a:r>
              <a:r>
                <a:rPr lang="pt-BR" sz="2400" u="sng" dirty="0">
                  <a:solidFill>
                    <a:srgbClr val="41509D"/>
                  </a:solidFill>
                </a:rPr>
                <a:t>inovam</a:t>
              </a:r>
              <a:r>
                <a:rPr lang="pt-BR" sz="2400" dirty="0">
                  <a:solidFill>
                    <a:srgbClr val="41509D"/>
                  </a:solidFill>
                </a:rPr>
                <a:t> rapidamente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5BDBA781-01A1-6A4F-8267-EEDEB8AF177C}"/>
                </a:ext>
              </a:extLst>
            </p:cNvPr>
            <p:cNvSpPr/>
            <p:nvPr/>
          </p:nvSpPr>
          <p:spPr>
            <a:xfrm>
              <a:off x="715722" y="5573787"/>
              <a:ext cx="1334981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Inovadora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F2A279-2F0A-D84C-8825-4E88D97A088E}"/>
              </a:ext>
            </a:extLst>
          </p:cNvPr>
          <p:cNvGrpSpPr/>
          <p:nvPr/>
        </p:nvGrpSpPr>
        <p:grpSpPr>
          <a:xfrm>
            <a:off x="1066360" y="5963288"/>
            <a:ext cx="10205414" cy="461665"/>
            <a:chOff x="1086271" y="5963288"/>
            <a:chExt cx="10205414" cy="4616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56A5E0D-273D-8A4F-AE1F-27AACC4686D2}"/>
                </a:ext>
              </a:extLst>
            </p:cNvPr>
            <p:cNvSpPr txBox="1"/>
            <p:nvPr/>
          </p:nvSpPr>
          <p:spPr>
            <a:xfrm>
              <a:off x="2523281" y="5963288"/>
              <a:ext cx="8768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BR" sz="2400" dirty="0">
                  <a:solidFill>
                    <a:srgbClr val="41509D"/>
                  </a:solidFill>
                </a:rPr>
                <a:t>Não existe nenhum </a:t>
              </a:r>
              <a:r>
                <a:rPr lang="pt-BR" sz="2400" u="sng" dirty="0">
                  <a:solidFill>
                    <a:srgbClr val="41509D"/>
                  </a:solidFill>
                </a:rPr>
                <a:t>pó mágico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CB118D5B-2763-5341-BCB5-0D56627F03FD}"/>
                </a:ext>
              </a:extLst>
            </p:cNvPr>
            <p:cNvSpPr/>
            <p:nvPr/>
          </p:nvSpPr>
          <p:spPr>
            <a:xfrm>
              <a:off x="1086271" y="6010079"/>
              <a:ext cx="1313153" cy="368082"/>
            </a:xfrm>
            <a:prstGeom prst="roundRect">
              <a:avLst>
                <a:gd name="adj" fmla="val 43255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dirty="0"/>
                <a:t>Complexa</a:t>
              </a:r>
            </a:p>
          </p:txBody>
        </p:sp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FB548B7-4BE4-D243-BD82-97CFE6FB7845}"/>
              </a:ext>
            </a:extLst>
          </p:cNvPr>
          <p:cNvSpPr/>
          <p:nvPr/>
        </p:nvSpPr>
        <p:spPr>
          <a:xfrm>
            <a:off x="1066360" y="1700186"/>
            <a:ext cx="9864328" cy="4309893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rgbClr val="41509D"/>
                </a:solidFill>
              </a:rPr>
              <a:t>Precisamos de uma </a:t>
            </a:r>
          </a:p>
          <a:p>
            <a:pPr algn="ctr"/>
            <a:r>
              <a:rPr lang="pt-BR" sz="2800" b="1" dirty="0">
                <a:solidFill>
                  <a:srgbClr val="41509D"/>
                </a:solidFill>
              </a:rPr>
              <a:t>Engenharia </a:t>
            </a:r>
            <a:r>
              <a:rPr lang="pt-BR" sz="2800" b="1" u="sng" dirty="0">
                <a:solidFill>
                  <a:srgbClr val="41509D"/>
                </a:solidFill>
              </a:rPr>
              <a:t>Ágil</a:t>
            </a:r>
            <a:r>
              <a:rPr lang="pt-BR" sz="2800" b="1" dirty="0">
                <a:solidFill>
                  <a:srgbClr val="41509D"/>
                </a:solidFill>
              </a:rPr>
              <a:t> para Segurança Digital</a:t>
            </a:r>
          </a:p>
          <a:p>
            <a:pPr algn="ctr"/>
            <a:endParaRPr lang="pt-BR" sz="2800" dirty="0">
              <a:solidFill>
                <a:srgbClr val="E7AE34"/>
              </a:solidFill>
            </a:endParaRPr>
          </a:p>
          <a:p>
            <a:pPr algn="ctr"/>
            <a:r>
              <a:rPr lang="pt-BR" sz="2800" dirty="0">
                <a:solidFill>
                  <a:srgbClr val="E7AE34"/>
                </a:solidFill>
              </a:rPr>
              <a:t>Experimentação</a:t>
            </a:r>
          </a:p>
          <a:p>
            <a:pPr algn="ctr"/>
            <a:r>
              <a:rPr lang="pt-BR" sz="2800" dirty="0">
                <a:solidFill>
                  <a:srgbClr val="E7AE34"/>
                </a:solidFill>
              </a:rPr>
              <a:t>Modelagem</a:t>
            </a:r>
          </a:p>
          <a:p>
            <a:pPr algn="ctr"/>
            <a:r>
              <a:rPr lang="pt-BR" sz="2800" dirty="0">
                <a:solidFill>
                  <a:srgbClr val="E7AE34"/>
                </a:solidFill>
              </a:rPr>
              <a:t>Construção</a:t>
            </a:r>
          </a:p>
          <a:p>
            <a:pPr algn="ctr"/>
            <a:r>
              <a:rPr lang="pt-BR" sz="2800" dirty="0">
                <a:solidFill>
                  <a:srgbClr val="E7AE34"/>
                </a:solidFill>
              </a:rPr>
              <a:t>Verificação</a:t>
            </a:r>
          </a:p>
          <a:p>
            <a:pPr algn="ctr"/>
            <a:endParaRPr lang="pt-BR" sz="2800" dirty="0">
              <a:solidFill>
                <a:srgbClr val="E7AE34"/>
              </a:solidFill>
            </a:endParaRPr>
          </a:p>
        </p:txBody>
      </p:sp>
      <p:sp>
        <p:nvSpPr>
          <p:cNvPr id="21" name="Curved Right Arrow 20">
            <a:extLst>
              <a:ext uri="{FF2B5EF4-FFF2-40B4-BE49-F238E27FC236}">
                <a16:creationId xmlns:a16="http://schemas.microsoft.com/office/drawing/2014/main" id="{B9ABCD75-915C-E14D-88D3-C5F2FF12726D}"/>
              </a:ext>
            </a:extLst>
          </p:cNvPr>
          <p:cNvSpPr/>
          <p:nvPr/>
        </p:nvSpPr>
        <p:spPr>
          <a:xfrm flipH="1" flipV="1">
            <a:off x="7699440" y="3544836"/>
            <a:ext cx="754743" cy="1652229"/>
          </a:xfrm>
          <a:prstGeom prst="curvedRightArrow">
            <a:avLst>
              <a:gd name="adj1" fmla="val 28908"/>
              <a:gd name="adj2" fmla="val 75200"/>
              <a:gd name="adj3" fmla="val 32692"/>
            </a:avLst>
          </a:prstGeom>
          <a:gradFill>
            <a:gsLst>
              <a:gs pos="0">
                <a:schemeClr val="bg1">
                  <a:lumMod val="100000"/>
                </a:schemeClr>
              </a:gs>
              <a:gs pos="100000">
                <a:srgbClr val="233D60">
                  <a:lumMod val="20000"/>
                  <a:lumOff val="80000"/>
                </a:srgbClr>
              </a:gs>
            </a:gsLst>
            <a:lin ang="14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4E1F20D-C9BF-E749-9B60-531AEBEE8FED}"/>
              </a:ext>
            </a:extLst>
          </p:cNvPr>
          <p:cNvSpPr/>
          <p:nvPr/>
        </p:nvSpPr>
        <p:spPr>
          <a:xfrm>
            <a:off x="8617714" y="4286200"/>
            <a:ext cx="1148387" cy="368082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/>
              <a:t>Iterativa</a:t>
            </a:r>
            <a:endParaRPr lang="pt-BR" dirty="0"/>
          </a:p>
        </p:txBody>
      </p:sp>
      <p:sp>
        <p:nvSpPr>
          <p:cNvPr id="30" name="CaixaDeTexto 3">
            <a:extLst>
              <a:ext uri="{FF2B5EF4-FFF2-40B4-BE49-F238E27FC236}">
                <a16:creationId xmlns:a16="http://schemas.microsoft.com/office/drawing/2014/main" id="{7428EE94-552D-164B-A716-FA8157488372}"/>
              </a:ext>
            </a:extLst>
          </p:cNvPr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Engenharia de Segurança Digital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5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1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4C2E2C-EC39-B44D-838B-9ADFDBD86F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26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629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8333" b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55077" y="381965"/>
            <a:ext cx="9026471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6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O que significa</a:t>
            </a:r>
          </a:p>
          <a:p>
            <a:pPr algn="ctr">
              <a:lnSpc>
                <a:spcPct val="120000"/>
              </a:lnSpc>
            </a:pPr>
            <a: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“</a:t>
            </a:r>
            <a:r>
              <a:rPr lang="pt-BR" sz="80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Segurança </a:t>
            </a:r>
            <a: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</a:rPr>
              <a:t>”</a:t>
            </a:r>
            <a:r>
              <a:rPr lang="pt-BR" sz="8000" b="1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endParaRPr lang="pt-BR" sz="8000" b="1" i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D71A32-BD70-FB45-9FE1-5753A0104EC5}"/>
              </a:ext>
            </a:extLst>
          </p:cNvPr>
          <p:cNvSpPr txBox="1">
            <a:spLocks/>
          </p:cNvSpPr>
          <p:nvPr/>
        </p:nvSpPr>
        <p:spPr>
          <a:xfrm>
            <a:off x="9100457" y="381964"/>
            <a:ext cx="2977266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700" b="1" dirty="0">
                <a:solidFill>
                  <a:srgbClr val="E7AE34"/>
                </a:solidFill>
                <a:latin typeface="Ubuntu" charset="0"/>
                <a:ea typeface="Ubuntu" charset="0"/>
                <a:cs typeface="Ubuntu" charset="0"/>
              </a:rPr>
              <a:t>?</a:t>
            </a:r>
            <a:endParaRPr lang="en-US" sz="6600" b="1" dirty="0">
              <a:solidFill>
                <a:srgbClr val="E7AE34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43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ounded Rectangle 45">
            <a:extLst>
              <a:ext uri="{FF2B5EF4-FFF2-40B4-BE49-F238E27FC236}">
                <a16:creationId xmlns:a16="http://schemas.microsoft.com/office/drawing/2014/main" id="{6F42AC82-4D1F-9243-8F98-E13E1689674E}"/>
              </a:ext>
            </a:extLst>
          </p:cNvPr>
          <p:cNvSpPr/>
          <p:nvPr/>
        </p:nvSpPr>
        <p:spPr>
          <a:xfrm>
            <a:off x="3238242" y="823632"/>
            <a:ext cx="5778000" cy="5548139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Tríade da Segurança da Informação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5533C2A-4E3B-AC4A-8C1B-BE18D315020C}"/>
              </a:ext>
            </a:extLst>
          </p:cNvPr>
          <p:cNvSpPr/>
          <p:nvPr/>
        </p:nvSpPr>
        <p:spPr>
          <a:xfrm>
            <a:off x="3506241" y="1010509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>
                <a:solidFill>
                  <a:srgbClr val="E7AE34"/>
                </a:solidFill>
                <a:latin typeface="+mj-lt"/>
              </a:rPr>
              <a:t>C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44F46D5-DAAB-514D-8F3E-33A59AAEF24E}"/>
              </a:ext>
            </a:extLst>
          </p:cNvPr>
          <p:cNvSpPr/>
          <p:nvPr/>
        </p:nvSpPr>
        <p:spPr>
          <a:xfrm>
            <a:off x="3506241" y="2318074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 err="1">
                <a:solidFill>
                  <a:srgbClr val="E7AE34"/>
                </a:solidFill>
                <a:latin typeface="+mj-lt"/>
              </a:rPr>
              <a:t>I</a:t>
            </a:r>
            <a:endParaRPr lang="pt-BR" sz="6000" dirty="0">
              <a:solidFill>
                <a:srgbClr val="E7AE34"/>
              </a:solidFill>
              <a:latin typeface="+mj-lt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79B0E2C-8AA0-8C49-94A0-FC2D3A74C6D5}"/>
              </a:ext>
            </a:extLst>
          </p:cNvPr>
          <p:cNvSpPr/>
          <p:nvPr/>
        </p:nvSpPr>
        <p:spPr>
          <a:xfrm>
            <a:off x="3506241" y="3625639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>
                <a:solidFill>
                  <a:srgbClr val="E7AE34"/>
                </a:solidFill>
                <a:latin typeface="+mj-lt"/>
              </a:rPr>
              <a:t>A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33EACCD-4777-DF46-9F94-75B52F01A268}"/>
              </a:ext>
            </a:extLst>
          </p:cNvPr>
          <p:cNvSpPr/>
          <p:nvPr/>
        </p:nvSpPr>
        <p:spPr>
          <a:xfrm>
            <a:off x="3506241" y="5200390"/>
            <a:ext cx="1008156" cy="1008000"/>
          </a:xfrm>
          <a:prstGeom prst="roundRect">
            <a:avLst>
              <a:gd name="adj" fmla="val 26332"/>
            </a:avLst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6000" dirty="0" err="1">
                <a:solidFill>
                  <a:srgbClr val="E7AE34"/>
                </a:solidFill>
                <a:latin typeface="+mj-lt"/>
              </a:rPr>
              <a:t>T</a:t>
            </a:r>
            <a:endParaRPr lang="pt-BR" sz="6000" dirty="0">
              <a:solidFill>
                <a:srgbClr val="E7AE34"/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AA1AC9-2CB0-E14D-A0C7-5C2C12A56AD3}"/>
              </a:ext>
            </a:extLst>
          </p:cNvPr>
          <p:cNvGrpSpPr/>
          <p:nvPr/>
        </p:nvGrpSpPr>
        <p:grpSpPr>
          <a:xfrm>
            <a:off x="4710883" y="1190692"/>
            <a:ext cx="4434623" cy="821555"/>
            <a:chOff x="2050702" y="1221903"/>
            <a:chExt cx="4434623" cy="82155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8D9E2D-6B0C-574F-805D-5E6A8CD4D5CE}"/>
                </a:ext>
              </a:extLst>
            </p:cNvPr>
            <p:cNvSpPr txBox="1"/>
            <p:nvPr/>
          </p:nvSpPr>
          <p:spPr>
            <a:xfrm>
              <a:off x="2050702" y="1221903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E7AE34"/>
                  </a:solidFill>
                </a:rPr>
                <a:t>C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onfidencialidade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4A9837A-930D-3147-A31F-F79F5C376CDC}"/>
                </a:ext>
              </a:extLst>
            </p:cNvPr>
            <p:cNvSpPr txBox="1"/>
            <p:nvPr/>
          </p:nvSpPr>
          <p:spPr>
            <a:xfrm>
              <a:off x="2061115" y="1674126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C</a:t>
              </a:r>
              <a:r>
                <a:rPr lang="en-GB" dirty="0">
                  <a:solidFill>
                    <a:srgbClr val="41509D"/>
                  </a:solidFill>
                </a:rPr>
                <a:t>onfidentiality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5B8EF4-80D9-3344-B52F-8362D70AB6D7}"/>
              </a:ext>
            </a:extLst>
          </p:cNvPr>
          <p:cNvGrpSpPr/>
          <p:nvPr/>
        </p:nvGrpSpPr>
        <p:grpSpPr>
          <a:xfrm>
            <a:off x="4721295" y="2505135"/>
            <a:ext cx="4424211" cy="820939"/>
            <a:chOff x="2061114" y="2536346"/>
            <a:chExt cx="4424211" cy="82093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CE01ED-43D3-C04D-A6A5-230E3D860B70}"/>
                </a:ext>
              </a:extLst>
            </p:cNvPr>
            <p:cNvSpPr txBox="1"/>
            <p:nvPr/>
          </p:nvSpPr>
          <p:spPr>
            <a:xfrm>
              <a:off x="2061114" y="2536346"/>
              <a:ext cx="44242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E7AE34"/>
                  </a:solidFill>
                </a:rPr>
                <a:t>I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ntegridade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93EB603-3302-B04F-A4D7-9118997547FA}"/>
                </a:ext>
              </a:extLst>
            </p:cNvPr>
            <p:cNvSpPr txBox="1"/>
            <p:nvPr/>
          </p:nvSpPr>
          <p:spPr>
            <a:xfrm>
              <a:off x="2061114" y="2987953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I</a:t>
              </a:r>
              <a:r>
                <a:rPr lang="en-GB" dirty="0">
                  <a:solidFill>
                    <a:srgbClr val="41509D"/>
                  </a:solidFill>
                </a:rPr>
                <a:t>ntegrity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959C15E-51A9-DD4A-8833-EA1DA413021B}"/>
              </a:ext>
            </a:extLst>
          </p:cNvPr>
          <p:cNvGrpSpPr/>
          <p:nvPr/>
        </p:nvGrpSpPr>
        <p:grpSpPr>
          <a:xfrm>
            <a:off x="4721296" y="3777060"/>
            <a:ext cx="4434623" cy="824098"/>
            <a:chOff x="2061115" y="3808271"/>
            <a:chExt cx="4434623" cy="82409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0952E4-3E54-FA4A-A14E-DE10BC2F8817}"/>
                </a:ext>
              </a:extLst>
            </p:cNvPr>
            <p:cNvSpPr txBox="1"/>
            <p:nvPr/>
          </p:nvSpPr>
          <p:spPr>
            <a:xfrm>
              <a:off x="2061115" y="3808271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Disponibilid</a:t>
              </a:r>
              <a:r>
                <a:rPr lang="pt-BR" sz="3200" b="1" cap="small" dirty="0">
                  <a:solidFill>
                    <a:srgbClr val="E7AE34"/>
                  </a:solidFill>
                </a:rPr>
                <a:t>A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de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026BB2E-9F1C-BE43-A677-700FE900FC00}"/>
                </a:ext>
              </a:extLst>
            </p:cNvPr>
            <p:cNvSpPr txBox="1"/>
            <p:nvPr/>
          </p:nvSpPr>
          <p:spPr>
            <a:xfrm>
              <a:off x="2071527" y="4263037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A</a:t>
              </a:r>
              <a:r>
                <a:rPr lang="en-GB" dirty="0">
                  <a:solidFill>
                    <a:srgbClr val="41509D"/>
                  </a:solidFill>
                </a:rPr>
                <a:t>vailability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5EA9E1-09DA-9D4F-B4A8-6810E81F5F3E}"/>
              </a:ext>
            </a:extLst>
          </p:cNvPr>
          <p:cNvGrpSpPr/>
          <p:nvPr/>
        </p:nvGrpSpPr>
        <p:grpSpPr>
          <a:xfrm>
            <a:off x="4710882" y="5385809"/>
            <a:ext cx="4434623" cy="821604"/>
            <a:chOff x="2061115" y="5508351"/>
            <a:chExt cx="4434623" cy="82160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CCA148D-E39F-604C-AC87-9EB13216B4A5}"/>
                </a:ext>
              </a:extLst>
            </p:cNvPr>
            <p:cNvSpPr txBox="1"/>
            <p:nvPr/>
          </p:nvSpPr>
          <p:spPr>
            <a:xfrm>
              <a:off x="2061115" y="5508351"/>
              <a:ext cx="4434623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Ras</a:t>
              </a:r>
              <a:r>
                <a:rPr lang="pt-BR" sz="3200" b="1" cap="small" dirty="0">
                  <a:solidFill>
                    <a:srgbClr val="E7AE34"/>
                  </a:solidFill>
                </a:rPr>
                <a:t>T</a:t>
              </a:r>
              <a:r>
                <a:rPr lang="pt-BR" sz="3200" b="1" cap="small" dirty="0">
                  <a:solidFill>
                    <a:schemeClr val="accent5">
                      <a:lumMod val="75000"/>
                    </a:schemeClr>
                  </a:solidFill>
                </a:rPr>
                <a:t>reabilidade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A07725-5734-F34C-AD22-45E403A1AF4A}"/>
                </a:ext>
              </a:extLst>
            </p:cNvPr>
            <p:cNvSpPr txBox="1"/>
            <p:nvPr/>
          </p:nvSpPr>
          <p:spPr>
            <a:xfrm>
              <a:off x="2061115" y="5960623"/>
              <a:ext cx="4066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E7AE34"/>
                  </a:solidFill>
                </a:rPr>
                <a:t>T</a:t>
              </a:r>
              <a:r>
                <a:rPr lang="en-GB" dirty="0">
                  <a:solidFill>
                    <a:srgbClr val="41509D"/>
                  </a:solidFill>
                </a:rPr>
                <a:t>raceability</a:t>
              </a:r>
              <a:endParaRPr lang="en-GB" u="sng" dirty="0">
                <a:solidFill>
                  <a:srgbClr val="41509D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194F384-7AF3-1942-82F0-25B3644CEB4D}"/>
              </a:ext>
            </a:extLst>
          </p:cNvPr>
          <p:cNvSpPr txBox="1"/>
          <p:nvPr/>
        </p:nvSpPr>
        <p:spPr>
          <a:xfrm>
            <a:off x="3682481" y="4532294"/>
            <a:ext cx="660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E7AE34"/>
                </a:solidFill>
              </a:rPr>
              <a:t>+</a:t>
            </a:r>
          </a:p>
        </p:txBody>
      </p:sp>
      <p:sp useBgFill="1">
        <p:nvSpPr>
          <p:cNvPr id="40" name="CaixaDeTexto 3">
            <a:extLst>
              <a:ext uri="{FF2B5EF4-FFF2-40B4-BE49-F238E27FC236}">
                <a16:creationId xmlns:a16="http://schemas.microsoft.com/office/drawing/2014/main" id="{5FE24996-56CC-1A43-B4AD-B531764C043A}"/>
              </a:ext>
            </a:extLst>
          </p:cNvPr>
          <p:cNvSpPr txBox="1"/>
          <p:nvPr/>
        </p:nvSpPr>
        <p:spPr>
          <a:xfrm>
            <a:off x="1654628" y="115746"/>
            <a:ext cx="1872343" cy="707886"/>
          </a:xfrm>
          <a:prstGeom prst="rect">
            <a:avLst/>
          </a:prstGeom>
        </p:spPr>
        <p:txBody>
          <a:bodyPr wrap="none" lIns="0" rIns="0" rtlCol="0">
            <a:noAutofit/>
          </a:bodyPr>
          <a:lstStyle/>
          <a:p>
            <a:pPr lvl="0" algn="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Tétrade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98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2" grpId="0" animBg="1"/>
      <p:bldP spid="38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Tríade da Segurança da Informação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 useBgFill="1">
        <p:nvSpPr>
          <p:cNvPr id="40" name="CaixaDeTexto 3">
            <a:extLst>
              <a:ext uri="{FF2B5EF4-FFF2-40B4-BE49-F238E27FC236}">
                <a16:creationId xmlns:a16="http://schemas.microsoft.com/office/drawing/2014/main" id="{5FE24996-56CC-1A43-B4AD-B531764C043A}"/>
              </a:ext>
            </a:extLst>
          </p:cNvPr>
          <p:cNvSpPr txBox="1"/>
          <p:nvPr/>
        </p:nvSpPr>
        <p:spPr>
          <a:xfrm>
            <a:off x="1654628" y="115746"/>
            <a:ext cx="1872343" cy="707886"/>
          </a:xfrm>
          <a:prstGeom prst="rect">
            <a:avLst/>
          </a:prstGeom>
        </p:spPr>
        <p:txBody>
          <a:bodyPr wrap="none" lIns="0" rIns="0" rtlCol="0">
            <a:noAutofit/>
          </a:bodyPr>
          <a:lstStyle/>
          <a:p>
            <a:pPr lvl="0" algn="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Tétrade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D07DAB-6D04-8E43-A9A0-76A0DD956BD7}"/>
              </a:ext>
            </a:extLst>
          </p:cNvPr>
          <p:cNvGrpSpPr/>
          <p:nvPr/>
        </p:nvGrpSpPr>
        <p:grpSpPr>
          <a:xfrm>
            <a:off x="3238242" y="823632"/>
            <a:ext cx="5917677" cy="5548139"/>
            <a:chOff x="3238242" y="823632"/>
            <a:chExt cx="5917677" cy="5548139"/>
          </a:xfrm>
        </p:grpSpPr>
        <p:sp useBgFill="1"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E9F04E3-591B-F64F-A59A-1683EDE71997}"/>
                </a:ext>
              </a:extLst>
            </p:cNvPr>
            <p:cNvSpPr/>
            <p:nvPr/>
          </p:nvSpPr>
          <p:spPr>
            <a:xfrm>
              <a:off x="3238242" y="823632"/>
              <a:ext cx="5778000" cy="5548139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B617412E-6C31-3B46-A4CB-A16C9865C904}"/>
                </a:ext>
              </a:extLst>
            </p:cNvPr>
            <p:cNvSpPr/>
            <p:nvPr/>
          </p:nvSpPr>
          <p:spPr>
            <a:xfrm>
              <a:off x="3506241" y="101050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C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D0412EF3-44F6-924C-A3C8-15D3E6AEDCE5}"/>
                </a:ext>
              </a:extLst>
            </p:cNvPr>
            <p:cNvSpPr/>
            <p:nvPr/>
          </p:nvSpPr>
          <p:spPr>
            <a:xfrm>
              <a:off x="3506241" y="2318074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I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6C66861E-2EBE-B448-8D6E-1C5A674F228E}"/>
                </a:ext>
              </a:extLst>
            </p:cNvPr>
            <p:cNvSpPr/>
            <p:nvPr/>
          </p:nvSpPr>
          <p:spPr>
            <a:xfrm>
              <a:off x="3506241" y="362563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A</a:t>
              </a: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BE075CAE-E58B-454B-B4B2-B5321A8608E3}"/>
                </a:ext>
              </a:extLst>
            </p:cNvPr>
            <p:cNvSpPr/>
            <p:nvPr/>
          </p:nvSpPr>
          <p:spPr>
            <a:xfrm>
              <a:off x="3506241" y="5200390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T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B14988B-5EC5-B445-9E3C-D35479875D87}"/>
                </a:ext>
              </a:extLst>
            </p:cNvPr>
            <p:cNvGrpSpPr/>
            <p:nvPr/>
          </p:nvGrpSpPr>
          <p:grpSpPr>
            <a:xfrm>
              <a:off x="4710883" y="1190692"/>
              <a:ext cx="4434623" cy="821555"/>
              <a:chOff x="2050702" y="1221903"/>
              <a:chExt cx="4434623" cy="821555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D5F317A-3646-7740-BB82-93AFCAA494FE}"/>
                  </a:ext>
                </a:extLst>
              </p:cNvPr>
              <p:cNvSpPr txBox="1"/>
              <p:nvPr/>
            </p:nvSpPr>
            <p:spPr>
              <a:xfrm>
                <a:off x="2050702" y="1221903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C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onfidencialidade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D2784AA-D181-3E40-BD0D-644C72000C2B}"/>
                  </a:ext>
                </a:extLst>
              </p:cNvPr>
              <p:cNvSpPr txBox="1"/>
              <p:nvPr/>
            </p:nvSpPr>
            <p:spPr>
              <a:xfrm>
                <a:off x="2061115" y="1674126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C</a:t>
                </a:r>
                <a:r>
                  <a:rPr lang="en-GB" dirty="0">
                    <a:solidFill>
                      <a:srgbClr val="41509D"/>
                    </a:solidFill>
                  </a:rPr>
                  <a:t>onfidentiality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186FF5F-A102-6941-9F3A-6F1DD2E1A406}"/>
                </a:ext>
              </a:extLst>
            </p:cNvPr>
            <p:cNvGrpSpPr/>
            <p:nvPr/>
          </p:nvGrpSpPr>
          <p:grpSpPr>
            <a:xfrm>
              <a:off x="4721295" y="2505135"/>
              <a:ext cx="4424211" cy="820939"/>
              <a:chOff x="2061114" y="2536346"/>
              <a:chExt cx="4424211" cy="820939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AB2AADE-FD91-D447-B5F2-0E2768AD7B0A}"/>
                  </a:ext>
                </a:extLst>
              </p:cNvPr>
              <p:cNvSpPr txBox="1"/>
              <p:nvPr/>
            </p:nvSpPr>
            <p:spPr>
              <a:xfrm>
                <a:off x="2061114" y="2536346"/>
                <a:ext cx="4424211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I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ntegridade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286C635-0ABB-6F49-A897-EF9E4A7AE9D7}"/>
                  </a:ext>
                </a:extLst>
              </p:cNvPr>
              <p:cNvSpPr txBox="1"/>
              <p:nvPr/>
            </p:nvSpPr>
            <p:spPr>
              <a:xfrm>
                <a:off x="2061114" y="298795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I</a:t>
                </a:r>
                <a:r>
                  <a:rPr lang="en-GB" dirty="0">
                    <a:solidFill>
                      <a:srgbClr val="41509D"/>
                    </a:solidFill>
                  </a:rPr>
                  <a:t>ntegrity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2DECFE2-6CA2-8643-A974-2933DAC0F7CD}"/>
                </a:ext>
              </a:extLst>
            </p:cNvPr>
            <p:cNvGrpSpPr/>
            <p:nvPr/>
          </p:nvGrpSpPr>
          <p:grpSpPr>
            <a:xfrm>
              <a:off x="4721296" y="3777060"/>
              <a:ext cx="4434623" cy="824098"/>
              <a:chOff x="2061115" y="3808271"/>
              <a:chExt cx="4434623" cy="824098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80C6E7F-3EDA-BE4F-A959-72C6B11CE89A}"/>
                  </a:ext>
                </a:extLst>
              </p:cNvPr>
              <p:cNvSpPr txBox="1"/>
              <p:nvPr/>
            </p:nvSpPr>
            <p:spPr>
              <a:xfrm>
                <a:off x="2061115" y="380827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Disponibilid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A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de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F8E35A8-CD10-E644-92F8-777E77E7A3E2}"/>
                  </a:ext>
                </a:extLst>
              </p:cNvPr>
              <p:cNvSpPr txBox="1"/>
              <p:nvPr/>
            </p:nvSpPr>
            <p:spPr>
              <a:xfrm>
                <a:off x="2071527" y="4263037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A</a:t>
                </a:r>
                <a:r>
                  <a:rPr lang="en-GB" dirty="0">
                    <a:solidFill>
                      <a:srgbClr val="41509D"/>
                    </a:solidFill>
                  </a:rPr>
                  <a:t>vailability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0B49628-F91D-6445-8D12-CAE177AA97AB}"/>
                </a:ext>
              </a:extLst>
            </p:cNvPr>
            <p:cNvGrpSpPr/>
            <p:nvPr/>
          </p:nvGrpSpPr>
          <p:grpSpPr>
            <a:xfrm>
              <a:off x="4710882" y="5385809"/>
              <a:ext cx="4434623" cy="821604"/>
              <a:chOff x="2061115" y="5508351"/>
              <a:chExt cx="4434623" cy="821604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B09E517-D600-5342-A35E-118E70755CB0}"/>
                  </a:ext>
                </a:extLst>
              </p:cNvPr>
              <p:cNvSpPr txBox="1"/>
              <p:nvPr/>
            </p:nvSpPr>
            <p:spPr>
              <a:xfrm>
                <a:off x="2061115" y="550835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Ras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T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reabilidade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B26952F-82E0-AF4E-9C16-E08ED6D20D62}"/>
                  </a:ext>
                </a:extLst>
              </p:cNvPr>
              <p:cNvSpPr txBox="1"/>
              <p:nvPr/>
            </p:nvSpPr>
            <p:spPr>
              <a:xfrm>
                <a:off x="2061115" y="596062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T</a:t>
                </a:r>
                <a:r>
                  <a:rPr lang="en-GB" dirty="0">
                    <a:solidFill>
                      <a:srgbClr val="41509D"/>
                    </a:solidFill>
                  </a:rPr>
                  <a:t>raceability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FB27B1E-3EB7-9542-BA30-B9294C72B7F0}"/>
                </a:ext>
              </a:extLst>
            </p:cNvPr>
            <p:cNvSpPr txBox="1"/>
            <p:nvPr/>
          </p:nvSpPr>
          <p:spPr>
            <a:xfrm>
              <a:off x="3682481" y="4532294"/>
              <a:ext cx="6606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400" b="1" dirty="0">
                  <a:solidFill>
                    <a:srgbClr val="E7AE34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57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25416 2.96296E-6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ounded Rectangle 58">
            <a:extLst>
              <a:ext uri="{FF2B5EF4-FFF2-40B4-BE49-F238E27FC236}">
                <a16:creationId xmlns:a16="http://schemas.microsoft.com/office/drawing/2014/main" id="{96612BCA-025C-9644-A433-350B00B62A7F}"/>
              </a:ext>
            </a:extLst>
          </p:cNvPr>
          <p:cNvSpPr/>
          <p:nvPr/>
        </p:nvSpPr>
        <p:spPr>
          <a:xfrm>
            <a:off x="6170726" y="823093"/>
            <a:ext cx="5778000" cy="5547600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DA3F048-1C75-3F45-9FE9-D8BCE1C9D456}"/>
              </a:ext>
            </a:extLst>
          </p:cNvPr>
          <p:cNvSpPr txBox="1"/>
          <p:nvPr/>
        </p:nvSpPr>
        <p:spPr>
          <a:xfrm>
            <a:off x="6891023" y="2667282"/>
            <a:ext cx="5012282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pPr algn="ctr"/>
            <a:r>
              <a:rPr lang="pt-BR" sz="3200" dirty="0">
                <a:solidFill>
                  <a:srgbClr val="E7AE34"/>
                </a:solidFill>
              </a:rPr>
              <a:t>Descoberta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E60638EE-C1D6-A948-AA81-2E5C2E411468}"/>
              </a:ext>
            </a:extLst>
          </p:cNvPr>
          <p:cNvSpPr/>
          <p:nvPr/>
        </p:nvSpPr>
        <p:spPr>
          <a:xfrm>
            <a:off x="9137140" y="3632127"/>
            <a:ext cx="520048" cy="584775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540CB81-B6CA-8743-B06A-6F09A7123E43}"/>
              </a:ext>
            </a:extLst>
          </p:cNvPr>
          <p:cNvGrpSpPr/>
          <p:nvPr/>
        </p:nvGrpSpPr>
        <p:grpSpPr>
          <a:xfrm>
            <a:off x="136800" y="824400"/>
            <a:ext cx="5917677" cy="5548139"/>
            <a:chOff x="3238242" y="823632"/>
            <a:chExt cx="5917677" cy="5548139"/>
          </a:xfrm>
        </p:grpSpPr>
        <p:sp useBgFill="1"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6C0F8C21-4F6A-E842-A3C9-495D1BA6C4D6}"/>
                </a:ext>
              </a:extLst>
            </p:cNvPr>
            <p:cNvSpPr/>
            <p:nvPr/>
          </p:nvSpPr>
          <p:spPr>
            <a:xfrm>
              <a:off x="3238242" y="823632"/>
              <a:ext cx="5778000" cy="5548139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03126BEE-BC09-584A-A014-D702C039F45E}"/>
                </a:ext>
              </a:extLst>
            </p:cNvPr>
            <p:cNvSpPr/>
            <p:nvPr/>
          </p:nvSpPr>
          <p:spPr>
            <a:xfrm>
              <a:off x="3506241" y="101050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C</a:t>
              </a: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E7B0C790-2078-5443-A93B-1452CF5EE18C}"/>
                </a:ext>
              </a:extLst>
            </p:cNvPr>
            <p:cNvSpPr/>
            <p:nvPr/>
          </p:nvSpPr>
          <p:spPr>
            <a:xfrm>
              <a:off x="3506241" y="2318074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I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8BF6ABD7-79BC-F048-B11C-780B9C0012F7}"/>
                </a:ext>
              </a:extLst>
            </p:cNvPr>
            <p:cNvSpPr/>
            <p:nvPr/>
          </p:nvSpPr>
          <p:spPr>
            <a:xfrm>
              <a:off x="3506241" y="362563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A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0F4B3645-13EE-C247-9456-141EF938CDDA}"/>
                </a:ext>
              </a:extLst>
            </p:cNvPr>
            <p:cNvSpPr/>
            <p:nvPr/>
          </p:nvSpPr>
          <p:spPr>
            <a:xfrm>
              <a:off x="3506241" y="5200390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T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018EB5AB-BE59-0742-8651-17B219732EBB}"/>
                </a:ext>
              </a:extLst>
            </p:cNvPr>
            <p:cNvGrpSpPr/>
            <p:nvPr/>
          </p:nvGrpSpPr>
          <p:grpSpPr>
            <a:xfrm>
              <a:off x="4710883" y="1190692"/>
              <a:ext cx="4434623" cy="821555"/>
              <a:chOff x="2050702" y="1221903"/>
              <a:chExt cx="4434623" cy="821555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7C2E0615-5FCD-8646-B149-0EB7E47FFA41}"/>
                  </a:ext>
                </a:extLst>
              </p:cNvPr>
              <p:cNvSpPr txBox="1"/>
              <p:nvPr/>
            </p:nvSpPr>
            <p:spPr>
              <a:xfrm>
                <a:off x="2050702" y="1221903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C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onfidencialidade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085CBEE-B7DA-A04A-ADA7-A5924FB4A62B}"/>
                  </a:ext>
                </a:extLst>
              </p:cNvPr>
              <p:cNvSpPr txBox="1"/>
              <p:nvPr/>
            </p:nvSpPr>
            <p:spPr>
              <a:xfrm>
                <a:off x="2061115" y="1674126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C</a:t>
                </a:r>
                <a:r>
                  <a:rPr lang="en-GB" dirty="0">
                    <a:solidFill>
                      <a:srgbClr val="41509D"/>
                    </a:solidFill>
                  </a:rPr>
                  <a:t>onfidentiality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D8B34786-F63B-D24B-97DA-251EC9E19D10}"/>
                </a:ext>
              </a:extLst>
            </p:cNvPr>
            <p:cNvGrpSpPr/>
            <p:nvPr/>
          </p:nvGrpSpPr>
          <p:grpSpPr>
            <a:xfrm>
              <a:off x="4721295" y="2505135"/>
              <a:ext cx="4424211" cy="820939"/>
              <a:chOff x="2061114" y="2536346"/>
              <a:chExt cx="4424211" cy="820939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370117F7-0AEA-3E42-92DF-FBA1CBFDBB63}"/>
                  </a:ext>
                </a:extLst>
              </p:cNvPr>
              <p:cNvSpPr txBox="1"/>
              <p:nvPr/>
            </p:nvSpPr>
            <p:spPr>
              <a:xfrm>
                <a:off x="2061114" y="2536346"/>
                <a:ext cx="4424211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I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ntegridade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C349187-A4E6-DF49-8093-C538C8EC0756}"/>
                  </a:ext>
                </a:extLst>
              </p:cNvPr>
              <p:cNvSpPr txBox="1"/>
              <p:nvPr/>
            </p:nvSpPr>
            <p:spPr>
              <a:xfrm>
                <a:off x="2061114" y="298795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I</a:t>
                </a:r>
                <a:r>
                  <a:rPr lang="en-GB" dirty="0">
                    <a:solidFill>
                      <a:srgbClr val="41509D"/>
                    </a:solidFill>
                  </a:rPr>
                  <a:t>ntegrity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E088878-E43D-6041-ACF6-F08DC3C5A097}"/>
                </a:ext>
              </a:extLst>
            </p:cNvPr>
            <p:cNvGrpSpPr/>
            <p:nvPr/>
          </p:nvGrpSpPr>
          <p:grpSpPr>
            <a:xfrm>
              <a:off x="4721296" y="3777060"/>
              <a:ext cx="4434623" cy="824098"/>
              <a:chOff x="2061115" y="3808271"/>
              <a:chExt cx="4434623" cy="824098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3C6DFC57-167D-7049-BB56-8EE46297AB57}"/>
                  </a:ext>
                </a:extLst>
              </p:cNvPr>
              <p:cNvSpPr txBox="1"/>
              <p:nvPr/>
            </p:nvSpPr>
            <p:spPr>
              <a:xfrm>
                <a:off x="2061115" y="380827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Disponibilid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A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de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9407B16-4B88-6347-9A87-4B8D3712299C}"/>
                  </a:ext>
                </a:extLst>
              </p:cNvPr>
              <p:cNvSpPr txBox="1"/>
              <p:nvPr/>
            </p:nvSpPr>
            <p:spPr>
              <a:xfrm>
                <a:off x="2071527" y="4263037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A</a:t>
                </a:r>
                <a:r>
                  <a:rPr lang="en-GB" dirty="0">
                    <a:solidFill>
                      <a:srgbClr val="41509D"/>
                    </a:solidFill>
                  </a:rPr>
                  <a:t>vailability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A3E7B92-E425-6340-B36B-127B0FA207D0}"/>
                </a:ext>
              </a:extLst>
            </p:cNvPr>
            <p:cNvGrpSpPr/>
            <p:nvPr/>
          </p:nvGrpSpPr>
          <p:grpSpPr>
            <a:xfrm>
              <a:off x="4710882" y="5385809"/>
              <a:ext cx="4434623" cy="821604"/>
              <a:chOff x="2061115" y="5508351"/>
              <a:chExt cx="4434623" cy="821604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56B0C40F-DB94-2148-A522-FD4D62265FC2}"/>
                  </a:ext>
                </a:extLst>
              </p:cNvPr>
              <p:cNvSpPr txBox="1"/>
              <p:nvPr/>
            </p:nvSpPr>
            <p:spPr>
              <a:xfrm>
                <a:off x="2061115" y="550835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Ras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T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reabilidade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FD84862A-4537-CB4D-89B6-B1D5930DD234}"/>
                  </a:ext>
                </a:extLst>
              </p:cNvPr>
              <p:cNvSpPr txBox="1"/>
              <p:nvPr/>
            </p:nvSpPr>
            <p:spPr>
              <a:xfrm>
                <a:off x="2061115" y="596062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T</a:t>
                </a:r>
                <a:r>
                  <a:rPr lang="en-GB" dirty="0">
                    <a:solidFill>
                      <a:srgbClr val="41509D"/>
                    </a:solidFill>
                  </a:rPr>
                  <a:t>raceability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AE3B431-4766-5048-81AC-AB60D62A9C3B}"/>
                </a:ext>
              </a:extLst>
            </p:cNvPr>
            <p:cNvSpPr txBox="1"/>
            <p:nvPr/>
          </p:nvSpPr>
          <p:spPr>
            <a:xfrm>
              <a:off x="3682481" y="4532294"/>
              <a:ext cx="6606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400" b="1" dirty="0">
                  <a:solidFill>
                    <a:srgbClr val="E7AE34"/>
                  </a:solidFill>
                </a:rPr>
                <a:t>+</a:t>
              </a:r>
            </a:p>
          </p:txBody>
        </p:sp>
      </p:grp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D18FF4FF-136D-FC41-ACF2-6C516A6F9D2C}"/>
              </a:ext>
            </a:extLst>
          </p:cNvPr>
          <p:cNvSpPr/>
          <p:nvPr/>
        </p:nvSpPr>
        <p:spPr>
          <a:xfrm>
            <a:off x="136800" y="824400"/>
            <a:ext cx="5778000" cy="5548139"/>
          </a:xfrm>
          <a:prstGeom prst="roundRect">
            <a:avLst>
              <a:gd name="adj" fmla="val 5416"/>
            </a:avLst>
          </a:prstGeom>
          <a:solidFill>
            <a:schemeClr val="tx1">
              <a:alpha val="10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CD3A3F-B9C7-174F-92D5-6E2E6D989D06}"/>
              </a:ext>
            </a:extLst>
          </p:cNvPr>
          <p:cNvSpPr txBox="1"/>
          <p:nvPr/>
        </p:nvSpPr>
        <p:spPr>
          <a:xfrm>
            <a:off x="6891023" y="4556414"/>
            <a:ext cx="5012282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pPr algn="ctr"/>
            <a:r>
              <a:rPr lang="pt-BR" sz="3200" dirty="0">
                <a:solidFill>
                  <a:srgbClr val="E7AE34"/>
                </a:solidFill>
              </a:rPr>
              <a:t>Modelagem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1E7FFE5-1870-E645-BC94-13F99EBBB7AE}"/>
              </a:ext>
            </a:extLst>
          </p:cNvPr>
          <p:cNvSpPr txBox="1"/>
          <p:nvPr/>
        </p:nvSpPr>
        <p:spPr>
          <a:xfrm>
            <a:off x="6341961" y="969725"/>
            <a:ext cx="5445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cap="small" dirty="0">
                <a:solidFill>
                  <a:schemeClr val="accent5">
                    <a:lumMod val="75000"/>
                  </a:schemeClr>
                </a:solidFill>
              </a:rPr>
              <a:t>Definindo a </a:t>
            </a:r>
            <a:r>
              <a:rPr lang="pt-BR" sz="2800" b="1" i="1" cap="small" dirty="0">
                <a:solidFill>
                  <a:schemeClr val="accent5">
                    <a:lumMod val="75000"/>
                  </a:schemeClr>
                </a:solidFill>
              </a:rPr>
              <a:t>Segurança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69163B1-760D-1449-BE28-6669A5660B35}"/>
              </a:ext>
            </a:extLst>
          </p:cNvPr>
          <p:cNvSpPr txBox="1"/>
          <p:nvPr/>
        </p:nvSpPr>
        <p:spPr>
          <a:xfrm>
            <a:off x="6332350" y="1483847"/>
            <a:ext cx="5445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cap="small" dirty="0">
                <a:solidFill>
                  <a:schemeClr val="accent5">
                    <a:lumMod val="75000"/>
                  </a:schemeClr>
                </a:solidFill>
              </a:rPr>
              <a:t>do Produto</a:t>
            </a:r>
          </a:p>
        </p:txBody>
      </p:sp>
      <p:sp>
        <p:nvSpPr>
          <p:cNvPr id="38" name="CaixaDeTexto 3">
            <a:extLst>
              <a:ext uri="{FF2B5EF4-FFF2-40B4-BE49-F238E27FC236}">
                <a16:creationId xmlns:a16="http://schemas.microsoft.com/office/drawing/2014/main" id="{FEA1AEB0-E9F0-2A41-BD39-2DDDA2C10B54}"/>
              </a:ext>
            </a:extLst>
          </p:cNvPr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Segurança do Produto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D9078A-CFDA-564C-A871-9D5E51D9A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097" y="4274774"/>
            <a:ext cx="1148053" cy="1148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7435D5-CDF1-AD43-B3E7-D687FFC48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097" y="2383483"/>
            <a:ext cx="1148053" cy="114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80" grpId="0"/>
      <p:bldP spid="7" grpId="0" animBg="1"/>
      <p:bldP spid="111" grpId="0" animBg="1"/>
      <p:bldP spid="34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Perguntas que não se calam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7EC3D45-8D5E-974D-9064-4871141BAFD0}"/>
              </a:ext>
            </a:extLst>
          </p:cNvPr>
          <p:cNvGrpSpPr/>
          <p:nvPr/>
        </p:nvGrpSpPr>
        <p:grpSpPr>
          <a:xfrm>
            <a:off x="135383" y="824400"/>
            <a:ext cx="5917677" cy="5548139"/>
            <a:chOff x="3238242" y="823632"/>
            <a:chExt cx="5917677" cy="5548139"/>
          </a:xfrm>
        </p:grpSpPr>
        <p:sp useBgFill="1"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6043DF6A-88B9-914E-81E8-A75154D80F38}"/>
                </a:ext>
              </a:extLst>
            </p:cNvPr>
            <p:cNvSpPr/>
            <p:nvPr/>
          </p:nvSpPr>
          <p:spPr>
            <a:xfrm>
              <a:off x="3238242" y="823632"/>
              <a:ext cx="5778000" cy="5548139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0EC2805B-6880-8847-97BB-A35507CB502C}"/>
                </a:ext>
              </a:extLst>
            </p:cNvPr>
            <p:cNvSpPr/>
            <p:nvPr/>
          </p:nvSpPr>
          <p:spPr>
            <a:xfrm>
              <a:off x="3506241" y="101050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C</a:t>
              </a:r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3FA51CA6-1DC5-6241-91A0-E3B4A260AFFE}"/>
                </a:ext>
              </a:extLst>
            </p:cNvPr>
            <p:cNvSpPr/>
            <p:nvPr/>
          </p:nvSpPr>
          <p:spPr>
            <a:xfrm>
              <a:off x="3506241" y="2318074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I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752F39E1-5E12-9D42-A5E2-973C21250B1A}"/>
                </a:ext>
              </a:extLst>
            </p:cNvPr>
            <p:cNvSpPr/>
            <p:nvPr/>
          </p:nvSpPr>
          <p:spPr>
            <a:xfrm>
              <a:off x="3506241" y="362563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A</a:t>
              </a:r>
            </a:p>
          </p:txBody>
        </p:sp>
        <p:sp>
          <p:nvSpPr>
            <p:cNvPr id="100" name="Rounded Rectangle 99">
              <a:extLst>
                <a:ext uri="{FF2B5EF4-FFF2-40B4-BE49-F238E27FC236}">
                  <a16:creationId xmlns:a16="http://schemas.microsoft.com/office/drawing/2014/main" id="{9E812432-2130-CA46-80C1-47CD5BCB99CC}"/>
                </a:ext>
              </a:extLst>
            </p:cNvPr>
            <p:cNvSpPr/>
            <p:nvPr/>
          </p:nvSpPr>
          <p:spPr>
            <a:xfrm>
              <a:off x="3506241" y="5200390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T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E56068A8-7665-914D-BCA7-0DDD90740AC2}"/>
                </a:ext>
              </a:extLst>
            </p:cNvPr>
            <p:cNvGrpSpPr/>
            <p:nvPr/>
          </p:nvGrpSpPr>
          <p:grpSpPr>
            <a:xfrm>
              <a:off x="4710883" y="1190692"/>
              <a:ext cx="4434623" cy="821555"/>
              <a:chOff x="2050702" y="1221903"/>
              <a:chExt cx="4434623" cy="821555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ECF5EEA-EB05-7E4F-931A-7768B9A2E5FA}"/>
                  </a:ext>
                </a:extLst>
              </p:cNvPr>
              <p:cNvSpPr txBox="1"/>
              <p:nvPr/>
            </p:nvSpPr>
            <p:spPr>
              <a:xfrm>
                <a:off x="2050702" y="1221903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C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onfidencialidade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EEC6725-6192-EF4F-B09E-12F1EB4E71C4}"/>
                  </a:ext>
                </a:extLst>
              </p:cNvPr>
              <p:cNvSpPr txBox="1"/>
              <p:nvPr/>
            </p:nvSpPr>
            <p:spPr>
              <a:xfrm>
                <a:off x="2061115" y="1674126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C</a:t>
                </a:r>
                <a:r>
                  <a:rPr lang="en-GB" dirty="0">
                    <a:solidFill>
                      <a:srgbClr val="41509D"/>
                    </a:solidFill>
                  </a:rPr>
                  <a:t>onfidentiality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5C783CD4-F24F-DF47-80AA-7C93B0F5025C}"/>
                </a:ext>
              </a:extLst>
            </p:cNvPr>
            <p:cNvGrpSpPr/>
            <p:nvPr/>
          </p:nvGrpSpPr>
          <p:grpSpPr>
            <a:xfrm>
              <a:off x="4721295" y="2505135"/>
              <a:ext cx="4424211" cy="820939"/>
              <a:chOff x="2061114" y="2536346"/>
              <a:chExt cx="4424211" cy="820939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AAB4FA8-9FD6-1048-AC34-7D8CAA974D66}"/>
                  </a:ext>
                </a:extLst>
              </p:cNvPr>
              <p:cNvSpPr txBox="1"/>
              <p:nvPr/>
            </p:nvSpPr>
            <p:spPr>
              <a:xfrm>
                <a:off x="2061114" y="2536346"/>
                <a:ext cx="4424211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I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ntegridade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D6DE1D7-2BFA-3649-9BD6-24B706F8D739}"/>
                  </a:ext>
                </a:extLst>
              </p:cNvPr>
              <p:cNvSpPr txBox="1"/>
              <p:nvPr/>
            </p:nvSpPr>
            <p:spPr>
              <a:xfrm>
                <a:off x="2061114" y="298795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I</a:t>
                </a:r>
                <a:r>
                  <a:rPr lang="en-GB" dirty="0">
                    <a:solidFill>
                      <a:srgbClr val="41509D"/>
                    </a:solidFill>
                  </a:rPr>
                  <a:t>ntegrity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1FA11EC-E336-6D40-B7ED-BB30D07A4E10}"/>
                </a:ext>
              </a:extLst>
            </p:cNvPr>
            <p:cNvGrpSpPr/>
            <p:nvPr/>
          </p:nvGrpSpPr>
          <p:grpSpPr>
            <a:xfrm>
              <a:off x="4721296" y="3777060"/>
              <a:ext cx="4434623" cy="824098"/>
              <a:chOff x="2061115" y="3808271"/>
              <a:chExt cx="4434623" cy="824098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9F2FE8A-CF91-2A4B-AFB9-CD46BACF7382}"/>
                  </a:ext>
                </a:extLst>
              </p:cNvPr>
              <p:cNvSpPr txBox="1"/>
              <p:nvPr/>
            </p:nvSpPr>
            <p:spPr>
              <a:xfrm>
                <a:off x="2061115" y="380827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Disponibilid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A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de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D9201D3-E0BA-C245-AA30-0948604FC08F}"/>
                  </a:ext>
                </a:extLst>
              </p:cNvPr>
              <p:cNvSpPr txBox="1"/>
              <p:nvPr/>
            </p:nvSpPr>
            <p:spPr>
              <a:xfrm>
                <a:off x="2071527" y="4263037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A</a:t>
                </a:r>
                <a:r>
                  <a:rPr lang="en-GB" dirty="0">
                    <a:solidFill>
                      <a:srgbClr val="41509D"/>
                    </a:solidFill>
                  </a:rPr>
                  <a:t>vailability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B897CB13-39CD-1C40-B47A-FDDC7420380A}"/>
                </a:ext>
              </a:extLst>
            </p:cNvPr>
            <p:cNvGrpSpPr/>
            <p:nvPr/>
          </p:nvGrpSpPr>
          <p:grpSpPr>
            <a:xfrm>
              <a:off x="4710882" y="5385809"/>
              <a:ext cx="4434623" cy="821604"/>
              <a:chOff x="2061115" y="5508351"/>
              <a:chExt cx="4434623" cy="821604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4487DF7-BF1E-5F4E-8EBB-03B9F2C77E9F}"/>
                  </a:ext>
                </a:extLst>
              </p:cNvPr>
              <p:cNvSpPr txBox="1"/>
              <p:nvPr/>
            </p:nvSpPr>
            <p:spPr>
              <a:xfrm>
                <a:off x="2061115" y="550835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Ras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T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reabilidade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4F94C18-BCFA-F64B-9693-0FB818AF0014}"/>
                  </a:ext>
                </a:extLst>
              </p:cNvPr>
              <p:cNvSpPr txBox="1"/>
              <p:nvPr/>
            </p:nvSpPr>
            <p:spPr>
              <a:xfrm>
                <a:off x="2061115" y="596062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T</a:t>
                </a:r>
                <a:r>
                  <a:rPr lang="en-GB" dirty="0">
                    <a:solidFill>
                      <a:srgbClr val="41509D"/>
                    </a:solidFill>
                  </a:rPr>
                  <a:t>raceability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862BCF0-9224-FD4E-B5F5-EB2710A85E07}"/>
                </a:ext>
              </a:extLst>
            </p:cNvPr>
            <p:cNvSpPr txBox="1"/>
            <p:nvPr/>
          </p:nvSpPr>
          <p:spPr>
            <a:xfrm>
              <a:off x="3682481" y="4532294"/>
              <a:ext cx="6606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400" b="1" dirty="0">
                  <a:solidFill>
                    <a:srgbClr val="E7AE34"/>
                  </a:solidFill>
                </a:rPr>
                <a:t>+</a:t>
              </a:r>
            </a:p>
          </p:txBody>
        </p:sp>
      </p:grp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E975AB7E-3EB0-A54E-8EFB-DC6F0D3F0AFC}"/>
              </a:ext>
            </a:extLst>
          </p:cNvPr>
          <p:cNvSpPr/>
          <p:nvPr/>
        </p:nvSpPr>
        <p:spPr>
          <a:xfrm>
            <a:off x="136800" y="824400"/>
            <a:ext cx="5778000" cy="5548139"/>
          </a:xfrm>
          <a:prstGeom prst="roundRect">
            <a:avLst>
              <a:gd name="adj" fmla="val 5416"/>
            </a:avLst>
          </a:prstGeom>
          <a:solidFill>
            <a:schemeClr val="tx1">
              <a:alpha val="10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 useBgFill="1">
        <p:nvSpPr>
          <p:cNvPr id="32" name="Rounded Rectangle 31">
            <a:extLst>
              <a:ext uri="{FF2B5EF4-FFF2-40B4-BE49-F238E27FC236}">
                <a16:creationId xmlns:a16="http://schemas.microsoft.com/office/drawing/2014/main" id="{2E334973-CA16-B54F-849B-3176AE4CB550}"/>
              </a:ext>
            </a:extLst>
          </p:cNvPr>
          <p:cNvSpPr/>
          <p:nvPr/>
        </p:nvSpPr>
        <p:spPr>
          <a:xfrm>
            <a:off x="6170726" y="823093"/>
            <a:ext cx="5778000" cy="5547600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5FD206-C4A5-0844-87BD-8C4941B0272E}"/>
              </a:ext>
            </a:extLst>
          </p:cNvPr>
          <p:cNvSpPr txBox="1"/>
          <p:nvPr/>
        </p:nvSpPr>
        <p:spPr>
          <a:xfrm>
            <a:off x="6341962" y="969725"/>
            <a:ext cx="533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small" dirty="0" err="1">
                <a:solidFill>
                  <a:schemeClr val="accent5">
                    <a:lumMod val="75000"/>
                  </a:schemeClr>
                </a:solidFill>
              </a:rPr>
              <a:t>Pergunta</a:t>
            </a:r>
            <a:r>
              <a:rPr lang="en-US" sz="2800" b="1" cap="small" dirty="0">
                <a:solidFill>
                  <a:schemeClr val="accent5">
                    <a:lumMod val="75000"/>
                  </a:schemeClr>
                </a:solidFill>
              </a:rPr>
              <a:t> 1</a:t>
            </a:r>
            <a:endParaRPr lang="en-GB" sz="2800" b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30CEDF-7F44-8348-B7FF-77819FB95FE2}"/>
              </a:ext>
            </a:extLst>
          </p:cNvPr>
          <p:cNvSpPr txBox="1"/>
          <p:nvPr/>
        </p:nvSpPr>
        <p:spPr>
          <a:xfrm>
            <a:off x="6662056" y="1519804"/>
            <a:ext cx="5012282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rPr lang="pt-BR" sz="2000" dirty="0"/>
              <a:t>O </a:t>
            </a:r>
            <a:r>
              <a:rPr lang="pt-BR" sz="2000" u="sng" dirty="0"/>
              <a:t>QUE</a:t>
            </a:r>
            <a:r>
              <a:rPr lang="pt-BR" sz="2000" dirty="0"/>
              <a:t> é preciso proteger 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866C8A-32B3-9C46-9858-C807D4586D70}"/>
              </a:ext>
            </a:extLst>
          </p:cNvPr>
          <p:cNvSpPr txBox="1"/>
          <p:nvPr/>
        </p:nvSpPr>
        <p:spPr>
          <a:xfrm>
            <a:off x="6398665" y="3648709"/>
            <a:ext cx="533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small" dirty="0" err="1">
                <a:solidFill>
                  <a:schemeClr val="accent5">
                    <a:lumMod val="75000"/>
                  </a:schemeClr>
                </a:solidFill>
              </a:rPr>
              <a:t>Pergunta</a:t>
            </a:r>
            <a:r>
              <a:rPr lang="en-US" sz="2800" b="1" cap="small" dirty="0">
                <a:solidFill>
                  <a:schemeClr val="accent5">
                    <a:lumMod val="75000"/>
                  </a:schemeClr>
                </a:solidFill>
              </a:rPr>
              <a:t> 2</a:t>
            </a:r>
            <a:endParaRPr lang="en-GB" sz="2800" b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AA8C047-8872-4A45-A875-B77EF97B1B42}"/>
              </a:ext>
            </a:extLst>
          </p:cNvPr>
          <p:cNvSpPr txBox="1"/>
          <p:nvPr/>
        </p:nvSpPr>
        <p:spPr>
          <a:xfrm>
            <a:off x="6662056" y="4198788"/>
            <a:ext cx="5068985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rPr lang="pt-BR" sz="2000" u="sng" dirty="0"/>
              <a:t>QUÃO</a:t>
            </a:r>
            <a:r>
              <a:rPr lang="pt-BR" sz="2000" dirty="0"/>
              <a:t> importante são esses ?</a:t>
            </a:r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id="{3CA0EF55-7498-354C-813C-1E0851C1A265}"/>
              </a:ext>
            </a:extLst>
          </p:cNvPr>
          <p:cNvSpPr/>
          <p:nvPr/>
        </p:nvSpPr>
        <p:spPr>
          <a:xfrm>
            <a:off x="8820900" y="2124533"/>
            <a:ext cx="390683" cy="387082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27D5B2-16EB-3A4E-9B44-F020C8AE6E49}"/>
              </a:ext>
            </a:extLst>
          </p:cNvPr>
          <p:cNvSpPr txBox="1"/>
          <p:nvPr/>
        </p:nvSpPr>
        <p:spPr>
          <a:xfrm>
            <a:off x="6399567" y="2597467"/>
            <a:ext cx="527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pPr algn="ctr"/>
            <a:r>
              <a:rPr lang="pt-BR" dirty="0">
                <a:solidFill>
                  <a:srgbClr val="E7AE34"/>
                </a:solidFill>
                <a:effectLst>
                  <a:outerShdw blurRad="50800" dist="38100" dir="2700000" algn="tl" rotWithShape="0">
                    <a:schemeClr val="accent4">
                      <a:lumMod val="50000"/>
                      <a:alpha val="40000"/>
                    </a:schemeClr>
                  </a:outerShdw>
                </a:effectLst>
              </a:rPr>
              <a:t>Ativos</a:t>
            </a:r>
          </a:p>
        </p:txBody>
      </p:sp>
      <p:sp>
        <p:nvSpPr>
          <p:cNvPr id="39" name="Down Arrow 38">
            <a:extLst>
              <a:ext uri="{FF2B5EF4-FFF2-40B4-BE49-F238E27FC236}">
                <a16:creationId xmlns:a16="http://schemas.microsoft.com/office/drawing/2014/main" id="{CCF5239A-A085-1C43-A447-A90350DC4441}"/>
              </a:ext>
            </a:extLst>
          </p:cNvPr>
          <p:cNvSpPr/>
          <p:nvPr/>
        </p:nvSpPr>
        <p:spPr>
          <a:xfrm>
            <a:off x="8820900" y="4680964"/>
            <a:ext cx="390683" cy="387082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4D6782-EF38-4145-915F-674E4E5858AD}"/>
              </a:ext>
            </a:extLst>
          </p:cNvPr>
          <p:cNvSpPr txBox="1"/>
          <p:nvPr/>
        </p:nvSpPr>
        <p:spPr>
          <a:xfrm>
            <a:off x="6399567" y="5153898"/>
            <a:ext cx="527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pPr algn="ctr"/>
            <a:r>
              <a:rPr lang="pt-BR" dirty="0">
                <a:solidFill>
                  <a:srgbClr val="E7AE34"/>
                </a:solidFill>
                <a:effectLst>
                  <a:outerShdw blurRad="50800" dist="38100" dir="2700000" algn="tl" rotWithShape="0">
                    <a:schemeClr val="accent4">
                      <a:lumMod val="50000"/>
                      <a:alpha val="40000"/>
                    </a:schemeClr>
                  </a:outerShdw>
                </a:effectLst>
              </a:rPr>
              <a:t>Valores</a:t>
            </a:r>
          </a:p>
        </p:txBody>
      </p:sp>
    </p:spTree>
    <p:extLst>
      <p:ext uri="{BB962C8B-B14F-4D97-AF65-F5344CB8AC3E}">
        <p14:creationId xmlns:p14="http://schemas.microsoft.com/office/powerpoint/2010/main" val="149083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Perguntas que não se calam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 useBgFill="1">
        <p:nvSpPr>
          <p:cNvPr id="59" name="Rounded Rectangle 58">
            <a:extLst>
              <a:ext uri="{FF2B5EF4-FFF2-40B4-BE49-F238E27FC236}">
                <a16:creationId xmlns:a16="http://schemas.microsoft.com/office/drawing/2014/main" id="{96612BCA-025C-9644-A433-350B00B62A7F}"/>
              </a:ext>
            </a:extLst>
          </p:cNvPr>
          <p:cNvSpPr/>
          <p:nvPr/>
        </p:nvSpPr>
        <p:spPr>
          <a:xfrm>
            <a:off x="6170726" y="823093"/>
            <a:ext cx="5778000" cy="5547600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47582E5-0A85-1E46-9185-87F2EA0DDBDB}"/>
              </a:ext>
            </a:extLst>
          </p:cNvPr>
          <p:cNvSpPr txBox="1"/>
          <p:nvPr/>
        </p:nvSpPr>
        <p:spPr>
          <a:xfrm>
            <a:off x="6341962" y="969725"/>
            <a:ext cx="533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small" dirty="0" err="1">
                <a:solidFill>
                  <a:schemeClr val="accent5">
                    <a:lumMod val="75000"/>
                  </a:schemeClr>
                </a:solidFill>
              </a:rPr>
              <a:t>Pergunta</a:t>
            </a:r>
            <a:r>
              <a:rPr lang="en-US" sz="2800" b="1" cap="small" dirty="0">
                <a:solidFill>
                  <a:schemeClr val="accent5">
                    <a:lumMod val="75000"/>
                  </a:schemeClr>
                </a:solidFill>
              </a:rPr>
              <a:t> 3</a:t>
            </a:r>
            <a:endParaRPr lang="en-GB" sz="2800" b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DA3F048-1C75-3F45-9FE9-D8BCE1C9D456}"/>
              </a:ext>
            </a:extLst>
          </p:cNvPr>
          <p:cNvSpPr txBox="1"/>
          <p:nvPr/>
        </p:nvSpPr>
        <p:spPr>
          <a:xfrm>
            <a:off x="6662057" y="1519804"/>
            <a:ext cx="5012281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rPr lang="pt-BR" sz="2000" dirty="0"/>
              <a:t>Proteger contra </a:t>
            </a:r>
            <a:r>
              <a:rPr lang="pt-BR" sz="2000" u="sng" dirty="0"/>
              <a:t>QUEM</a:t>
            </a:r>
            <a:r>
              <a:rPr lang="pt-BR" sz="2000" dirty="0"/>
              <a:t> ?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1FF6AC8-8700-CB4A-9778-42ADE9E463DA}"/>
              </a:ext>
            </a:extLst>
          </p:cNvPr>
          <p:cNvSpPr txBox="1"/>
          <p:nvPr/>
        </p:nvSpPr>
        <p:spPr>
          <a:xfrm>
            <a:off x="6398665" y="3648709"/>
            <a:ext cx="533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small" dirty="0" err="1">
                <a:solidFill>
                  <a:schemeClr val="accent5">
                    <a:lumMod val="75000"/>
                  </a:schemeClr>
                </a:solidFill>
              </a:rPr>
              <a:t>Pergunta</a:t>
            </a:r>
            <a:r>
              <a:rPr lang="en-US" sz="2800" b="1" cap="small" dirty="0">
                <a:solidFill>
                  <a:schemeClr val="accent5">
                    <a:lumMod val="75000"/>
                  </a:schemeClr>
                </a:solidFill>
              </a:rPr>
              <a:t> 4</a:t>
            </a:r>
            <a:endParaRPr lang="en-GB" sz="2800" b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F1F6A3A-74EF-2845-9776-F0CB158DE0E4}"/>
              </a:ext>
            </a:extLst>
          </p:cNvPr>
          <p:cNvSpPr txBox="1"/>
          <p:nvPr/>
        </p:nvSpPr>
        <p:spPr>
          <a:xfrm>
            <a:off x="6662057" y="4198788"/>
            <a:ext cx="5068984" cy="830997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pPr algn="ctr"/>
            <a:r>
              <a:rPr lang="pt-BR" sz="2000" dirty="0"/>
              <a:t>Proteger contra </a:t>
            </a:r>
            <a:r>
              <a:rPr lang="pt-BR" sz="2000" u="sng" dirty="0"/>
              <a:t>QUAIS</a:t>
            </a:r>
            <a:r>
              <a:rPr lang="pt-BR" sz="2000" dirty="0"/>
              <a:t> ameaças?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E60638EE-C1D6-A948-AA81-2E5C2E411468}"/>
              </a:ext>
            </a:extLst>
          </p:cNvPr>
          <p:cNvSpPr/>
          <p:nvPr/>
        </p:nvSpPr>
        <p:spPr>
          <a:xfrm>
            <a:off x="8820900" y="2124533"/>
            <a:ext cx="390683" cy="387082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345D721-2941-BE43-B94D-B0DA0980CBB7}"/>
              </a:ext>
            </a:extLst>
          </p:cNvPr>
          <p:cNvSpPr txBox="1"/>
          <p:nvPr/>
        </p:nvSpPr>
        <p:spPr>
          <a:xfrm>
            <a:off x="6399567" y="2597467"/>
            <a:ext cx="527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pPr algn="ctr"/>
            <a:r>
              <a:rPr lang="pt-BR" dirty="0">
                <a:solidFill>
                  <a:srgbClr val="E7AE34"/>
                </a:solidFill>
                <a:effectLst>
                  <a:outerShdw blurRad="50800" dist="38100" dir="2700000" algn="tl" rotWithShape="0">
                    <a:schemeClr val="accent4">
                      <a:lumMod val="50000"/>
                      <a:alpha val="40000"/>
                    </a:schemeClr>
                  </a:outerShdw>
                </a:effectLst>
              </a:rPr>
              <a:t>Atacantes</a:t>
            </a:r>
          </a:p>
        </p:txBody>
      </p:sp>
      <p:sp>
        <p:nvSpPr>
          <p:cNvPr id="88" name="Down Arrow 87">
            <a:extLst>
              <a:ext uri="{FF2B5EF4-FFF2-40B4-BE49-F238E27FC236}">
                <a16:creationId xmlns:a16="http://schemas.microsoft.com/office/drawing/2014/main" id="{3988F6F0-58FB-1549-9A9D-7CE7D82210E4}"/>
              </a:ext>
            </a:extLst>
          </p:cNvPr>
          <p:cNvSpPr/>
          <p:nvPr/>
        </p:nvSpPr>
        <p:spPr>
          <a:xfrm>
            <a:off x="8820900" y="4680964"/>
            <a:ext cx="390683" cy="387082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294ADA3-DDC8-7D49-9939-3C97157D9E85}"/>
              </a:ext>
            </a:extLst>
          </p:cNvPr>
          <p:cNvSpPr txBox="1"/>
          <p:nvPr/>
        </p:nvSpPr>
        <p:spPr>
          <a:xfrm>
            <a:off x="6399567" y="5153898"/>
            <a:ext cx="527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2400" b="1">
                <a:solidFill>
                  <a:srgbClr val="E7AE34"/>
                </a:solidFill>
                <a:effectLst>
                  <a:outerShdw blurRad="50800" dist="38100" dir="2700000" algn="tl" rotWithShape="0">
                    <a:schemeClr val="accent4">
                      <a:lumMod val="50000"/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pt-BR" dirty="0"/>
              <a:t>Ataques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7EC3D45-8D5E-974D-9064-4871141BAFD0}"/>
              </a:ext>
            </a:extLst>
          </p:cNvPr>
          <p:cNvGrpSpPr/>
          <p:nvPr/>
        </p:nvGrpSpPr>
        <p:grpSpPr>
          <a:xfrm>
            <a:off x="135383" y="824400"/>
            <a:ext cx="5917677" cy="5548139"/>
            <a:chOff x="3238242" y="823632"/>
            <a:chExt cx="5917677" cy="5548139"/>
          </a:xfrm>
        </p:grpSpPr>
        <p:sp useBgFill="1"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6043DF6A-88B9-914E-81E8-A75154D80F38}"/>
                </a:ext>
              </a:extLst>
            </p:cNvPr>
            <p:cNvSpPr/>
            <p:nvPr/>
          </p:nvSpPr>
          <p:spPr>
            <a:xfrm>
              <a:off x="3238242" y="823632"/>
              <a:ext cx="5778000" cy="5548139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0EC2805B-6880-8847-97BB-A35507CB502C}"/>
                </a:ext>
              </a:extLst>
            </p:cNvPr>
            <p:cNvSpPr/>
            <p:nvPr/>
          </p:nvSpPr>
          <p:spPr>
            <a:xfrm>
              <a:off x="3506241" y="101050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C</a:t>
              </a:r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3FA51CA6-1DC5-6241-91A0-E3B4A260AFFE}"/>
                </a:ext>
              </a:extLst>
            </p:cNvPr>
            <p:cNvSpPr/>
            <p:nvPr/>
          </p:nvSpPr>
          <p:spPr>
            <a:xfrm>
              <a:off x="3506241" y="2318074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I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752F39E1-5E12-9D42-A5E2-973C21250B1A}"/>
                </a:ext>
              </a:extLst>
            </p:cNvPr>
            <p:cNvSpPr/>
            <p:nvPr/>
          </p:nvSpPr>
          <p:spPr>
            <a:xfrm>
              <a:off x="3506241" y="3625639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>
                  <a:solidFill>
                    <a:srgbClr val="E7AE34"/>
                  </a:solidFill>
                  <a:latin typeface="+mj-lt"/>
                </a:rPr>
                <a:t>A</a:t>
              </a:r>
            </a:p>
          </p:txBody>
        </p:sp>
        <p:sp>
          <p:nvSpPr>
            <p:cNvPr id="100" name="Rounded Rectangle 99">
              <a:extLst>
                <a:ext uri="{FF2B5EF4-FFF2-40B4-BE49-F238E27FC236}">
                  <a16:creationId xmlns:a16="http://schemas.microsoft.com/office/drawing/2014/main" id="{9E812432-2130-CA46-80C1-47CD5BCB99CC}"/>
                </a:ext>
              </a:extLst>
            </p:cNvPr>
            <p:cNvSpPr/>
            <p:nvPr/>
          </p:nvSpPr>
          <p:spPr>
            <a:xfrm>
              <a:off x="3506241" y="5200390"/>
              <a:ext cx="1008156" cy="1008000"/>
            </a:xfrm>
            <a:prstGeom prst="roundRect">
              <a:avLst>
                <a:gd name="adj" fmla="val 26332"/>
              </a:avLst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sz="6000" dirty="0" err="1">
                  <a:solidFill>
                    <a:srgbClr val="E7AE34"/>
                  </a:solidFill>
                  <a:latin typeface="+mj-lt"/>
                </a:rPr>
                <a:t>T</a:t>
              </a:r>
              <a:endParaRPr lang="pt-BR" sz="6000" dirty="0">
                <a:solidFill>
                  <a:srgbClr val="E7AE34"/>
                </a:solidFill>
                <a:latin typeface="+mj-lt"/>
              </a:endParaRP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E56068A8-7665-914D-BCA7-0DDD90740AC2}"/>
                </a:ext>
              </a:extLst>
            </p:cNvPr>
            <p:cNvGrpSpPr/>
            <p:nvPr/>
          </p:nvGrpSpPr>
          <p:grpSpPr>
            <a:xfrm>
              <a:off x="4710883" y="1190692"/>
              <a:ext cx="4434623" cy="821555"/>
              <a:chOff x="2050702" y="1221903"/>
              <a:chExt cx="4434623" cy="821555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ECF5EEA-EB05-7E4F-931A-7768B9A2E5FA}"/>
                  </a:ext>
                </a:extLst>
              </p:cNvPr>
              <p:cNvSpPr txBox="1"/>
              <p:nvPr/>
            </p:nvSpPr>
            <p:spPr>
              <a:xfrm>
                <a:off x="2050702" y="1221903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C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onfidencialidade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EEC6725-6192-EF4F-B09E-12F1EB4E71C4}"/>
                  </a:ext>
                </a:extLst>
              </p:cNvPr>
              <p:cNvSpPr txBox="1"/>
              <p:nvPr/>
            </p:nvSpPr>
            <p:spPr>
              <a:xfrm>
                <a:off x="2061115" y="1674126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C</a:t>
                </a:r>
                <a:r>
                  <a:rPr lang="en-GB" dirty="0">
                    <a:solidFill>
                      <a:srgbClr val="41509D"/>
                    </a:solidFill>
                  </a:rPr>
                  <a:t>onfidentiality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5C783CD4-F24F-DF47-80AA-7C93B0F5025C}"/>
                </a:ext>
              </a:extLst>
            </p:cNvPr>
            <p:cNvGrpSpPr/>
            <p:nvPr/>
          </p:nvGrpSpPr>
          <p:grpSpPr>
            <a:xfrm>
              <a:off x="4721295" y="2505135"/>
              <a:ext cx="4424211" cy="820939"/>
              <a:chOff x="2061114" y="2536346"/>
              <a:chExt cx="4424211" cy="820939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AAB4FA8-9FD6-1048-AC34-7D8CAA974D66}"/>
                  </a:ext>
                </a:extLst>
              </p:cNvPr>
              <p:cNvSpPr txBox="1"/>
              <p:nvPr/>
            </p:nvSpPr>
            <p:spPr>
              <a:xfrm>
                <a:off x="2061114" y="2536346"/>
                <a:ext cx="4424211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rgbClr val="E7AE34"/>
                    </a:solidFill>
                  </a:rPr>
                  <a:t>I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ntegridade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D6DE1D7-2BFA-3649-9BD6-24B706F8D739}"/>
                  </a:ext>
                </a:extLst>
              </p:cNvPr>
              <p:cNvSpPr txBox="1"/>
              <p:nvPr/>
            </p:nvSpPr>
            <p:spPr>
              <a:xfrm>
                <a:off x="2061114" y="298795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I</a:t>
                </a:r>
                <a:r>
                  <a:rPr lang="en-GB" dirty="0">
                    <a:solidFill>
                      <a:srgbClr val="41509D"/>
                    </a:solidFill>
                  </a:rPr>
                  <a:t>ntegrity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1FA11EC-E336-6D40-B7ED-BB30D07A4E10}"/>
                </a:ext>
              </a:extLst>
            </p:cNvPr>
            <p:cNvGrpSpPr/>
            <p:nvPr/>
          </p:nvGrpSpPr>
          <p:grpSpPr>
            <a:xfrm>
              <a:off x="4721296" y="3777060"/>
              <a:ext cx="4434623" cy="824098"/>
              <a:chOff x="2061115" y="3808271"/>
              <a:chExt cx="4434623" cy="824098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9F2FE8A-CF91-2A4B-AFB9-CD46BACF7382}"/>
                  </a:ext>
                </a:extLst>
              </p:cNvPr>
              <p:cNvSpPr txBox="1"/>
              <p:nvPr/>
            </p:nvSpPr>
            <p:spPr>
              <a:xfrm>
                <a:off x="2061115" y="380827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Disponibilid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A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de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D9201D3-E0BA-C245-AA30-0948604FC08F}"/>
                  </a:ext>
                </a:extLst>
              </p:cNvPr>
              <p:cNvSpPr txBox="1"/>
              <p:nvPr/>
            </p:nvSpPr>
            <p:spPr>
              <a:xfrm>
                <a:off x="2071527" y="4263037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A</a:t>
                </a:r>
                <a:r>
                  <a:rPr lang="en-GB" dirty="0">
                    <a:solidFill>
                      <a:srgbClr val="41509D"/>
                    </a:solidFill>
                  </a:rPr>
                  <a:t>vailability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B897CB13-39CD-1C40-B47A-FDDC7420380A}"/>
                </a:ext>
              </a:extLst>
            </p:cNvPr>
            <p:cNvGrpSpPr/>
            <p:nvPr/>
          </p:nvGrpSpPr>
          <p:grpSpPr>
            <a:xfrm>
              <a:off x="4710882" y="5385809"/>
              <a:ext cx="4434623" cy="821604"/>
              <a:chOff x="2061115" y="5508351"/>
              <a:chExt cx="4434623" cy="821604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4487DF7-BF1E-5F4E-8EBB-03B9F2C77E9F}"/>
                  </a:ext>
                </a:extLst>
              </p:cNvPr>
              <p:cNvSpPr txBox="1"/>
              <p:nvPr/>
            </p:nvSpPr>
            <p:spPr>
              <a:xfrm>
                <a:off x="2061115" y="5508351"/>
                <a:ext cx="4434623" cy="5847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Ras</a:t>
                </a:r>
                <a:r>
                  <a:rPr lang="pt-BR" sz="3200" b="1" cap="small" dirty="0">
                    <a:solidFill>
                      <a:srgbClr val="E7AE34"/>
                    </a:solidFill>
                  </a:rPr>
                  <a:t>T</a:t>
                </a:r>
                <a:r>
                  <a:rPr lang="pt-BR" sz="3200" b="1" cap="small" dirty="0">
                    <a:solidFill>
                      <a:schemeClr val="accent5">
                        <a:lumMod val="75000"/>
                      </a:schemeClr>
                    </a:solidFill>
                  </a:rPr>
                  <a:t>reabilidade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4F94C18-BCFA-F64B-9693-0FB818AF0014}"/>
                  </a:ext>
                </a:extLst>
              </p:cNvPr>
              <p:cNvSpPr txBox="1"/>
              <p:nvPr/>
            </p:nvSpPr>
            <p:spPr>
              <a:xfrm>
                <a:off x="2061115" y="5960623"/>
                <a:ext cx="4066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E7AE34"/>
                    </a:solidFill>
                  </a:rPr>
                  <a:t>T</a:t>
                </a:r>
                <a:r>
                  <a:rPr lang="en-GB" dirty="0">
                    <a:solidFill>
                      <a:srgbClr val="41509D"/>
                    </a:solidFill>
                  </a:rPr>
                  <a:t>raceability</a:t>
                </a:r>
                <a:endParaRPr lang="en-GB" u="sng" dirty="0">
                  <a:solidFill>
                    <a:srgbClr val="41509D"/>
                  </a:solidFill>
                </a:endParaRPr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862BCF0-9224-FD4E-B5F5-EB2710A85E07}"/>
                </a:ext>
              </a:extLst>
            </p:cNvPr>
            <p:cNvSpPr txBox="1"/>
            <p:nvPr/>
          </p:nvSpPr>
          <p:spPr>
            <a:xfrm>
              <a:off x="3682481" y="4532294"/>
              <a:ext cx="6606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400" b="1" dirty="0">
                  <a:solidFill>
                    <a:srgbClr val="E7AE34"/>
                  </a:solidFill>
                </a:rPr>
                <a:t>+</a:t>
              </a:r>
            </a:p>
          </p:txBody>
        </p:sp>
      </p:grp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E975AB7E-3EB0-A54E-8EFB-DC6F0D3F0AFC}"/>
              </a:ext>
            </a:extLst>
          </p:cNvPr>
          <p:cNvSpPr/>
          <p:nvPr/>
        </p:nvSpPr>
        <p:spPr>
          <a:xfrm>
            <a:off x="136800" y="824400"/>
            <a:ext cx="5778000" cy="5548139"/>
          </a:xfrm>
          <a:prstGeom prst="roundRect">
            <a:avLst>
              <a:gd name="adj" fmla="val 5416"/>
            </a:avLst>
          </a:prstGeom>
          <a:solidFill>
            <a:schemeClr val="tx1">
              <a:alpha val="10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49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79" grpId="0"/>
      <p:bldP spid="80" grpId="0"/>
      <p:bldP spid="81" grpId="0"/>
      <p:bldP spid="82" grpId="0"/>
      <p:bldP spid="7" grpId="0" animBg="1"/>
      <p:bldP spid="83" grpId="0"/>
      <p:bldP spid="88" grpId="0" animBg="1"/>
      <p:bldP spid="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Método “Formal” de Modelagem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06D73B1-AE2C-6443-9F37-27675F4BD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555053"/>
              </p:ext>
            </p:extLst>
          </p:nvPr>
        </p:nvGraphicFramePr>
        <p:xfrm>
          <a:off x="666185" y="1310238"/>
          <a:ext cx="6000833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033">
                  <a:extLst>
                    <a:ext uri="{9D8B030D-6E8A-4147-A177-3AD203B41FA5}">
                      <a16:colId xmlns:a16="http://schemas.microsoft.com/office/drawing/2014/main" val="2501864916"/>
                    </a:ext>
                  </a:extLst>
                </a:gridCol>
                <a:gridCol w="1281776">
                  <a:extLst>
                    <a:ext uri="{9D8B030D-6E8A-4147-A177-3AD203B41FA5}">
                      <a16:colId xmlns:a16="http://schemas.microsoft.com/office/drawing/2014/main" val="1557255841"/>
                    </a:ext>
                  </a:extLst>
                </a:gridCol>
                <a:gridCol w="1563825">
                  <a:extLst>
                    <a:ext uri="{9D8B030D-6E8A-4147-A177-3AD203B41FA5}">
                      <a16:colId xmlns:a16="http://schemas.microsoft.com/office/drawing/2014/main" val="231971813"/>
                    </a:ext>
                  </a:extLst>
                </a:gridCol>
                <a:gridCol w="1707199">
                  <a:extLst>
                    <a:ext uri="{9D8B030D-6E8A-4147-A177-3AD203B41FA5}">
                      <a16:colId xmlns:a16="http://schemas.microsoft.com/office/drawing/2014/main" val="835263340"/>
                    </a:ext>
                  </a:extLst>
                </a:gridCol>
              </a:tblGrid>
              <a:tr h="253104">
                <a:tc>
                  <a:txBody>
                    <a:bodyPr/>
                    <a:lstStyle/>
                    <a:p>
                      <a:r>
                        <a:rPr lang="pt-BR" sz="1400" dirty="0"/>
                        <a:t>Ativo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Valor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i="1" dirty="0"/>
                        <a:t>Probabilidade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i="1" dirty="0"/>
                        <a:t>Risco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88856"/>
                  </a:ext>
                </a:extLst>
              </a:tr>
              <a:tr h="253104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758226"/>
                  </a:ext>
                </a:extLst>
              </a:tr>
              <a:tr h="253104"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6634"/>
                  </a:ext>
                </a:extLst>
              </a:tr>
              <a:tr h="253104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47989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83C2703-3562-CD4E-B2C5-4AA5DC987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411785"/>
              </p:ext>
            </p:extLst>
          </p:nvPr>
        </p:nvGraphicFramePr>
        <p:xfrm>
          <a:off x="666185" y="3135406"/>
          <a:ext cx="7713885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407">
                  <a:extLst>
                    <a:ext uri="{9D8B030D-6E8A-4147-A177-3AD203B41FA5}">
                      <a16:colId xmlns:a16="http://schemas.microsoft.com/office/drawing/2014/main" val="2501864916"/>
                    </a:ext>
                  </a:extLst>
                </a:gridCol>
                <a:gridCol w="1261641">
                  <a:extLst>
                    <a:ext uri="{9D8B030D-6E8A-4147-A177-3AD203B41FA5}">
                      <a16:colId xmlns:a16="http://schemas.microsoft.com/office/drawing/2014/main" val="1557255841"/>
                    </a:ext>
                  </a:extLst>
                </a:gridCol>
                <a:gridCol w="5011837">
                  <a:extLst>
                    <a:ext uri="{9D8B030D-6E8A-4147-A177-3AD203B41FA5}">
                      <a16:colId xmlns:a16="http://schemas.microsoft.com/office/drawing/2014/main" val="231971813"/>
                    </a:ext>
                  </a:extLst>
                </a:gridCol>
              </a:tblGrid>
              <a:tr h="304136">
                <a:tc>
                  <a:txBody>
                    <a:bodyPr/>
                    <a:lstStyle/>
                    <a:p>
                      <a:r>
                        <a:rPr lang="pt-BR" sz="1400" dirty="0"/>
                        <a:t>Ativo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Atacante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Ameaça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88856"/>
                  </a:ext>
                </a:extLst>
              </a:tr>
              <a:tr h="304136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758226"/>
                  </a:ext>
                </a:extLst>
              </a:tr>
              <a:tr h="304136"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6634"/>
                  </a:ext>
                </a:extLst>
              </a:tr>
              <a:tr h="304136"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47989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0557064E-AB08-C242-A6FC-BE53A5F0D773}"/>
              </a:ext>
            </a:extLst>
          </p:cNvPr>
          <p:cNvSpPr txBox="1"/>
          <p:nvPr/>
        </p:nvSpPr>
        <p:spPr>
          <a:xfrm>
            <a:off x="568508" y="897762"/>
            <a:ext cx="7319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Tabela de Ativos e Riscos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F4F35F-D7BE-D14B-9B4C-304F25DDE27D}"/>
              </a:ext>
            </a:extLst>
          </p:cNvPr>
          <p:cNvSpPr txBox="1"/>
          <p:nvPr/>
        </p:nvSpPr>
        <p:spPr>
          <a:xfrm>
            <a:off x="568508" y="2762143"/>
            <a:ext cx="7319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pt-BR" dirty="0"/>
              <a:t>Tabela de Atacantes (Agentes) e Ameaças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E5EFA3D-D2C4-2F46-B350-BDA2473E064C}"/>
              </a:ext>
            </a:extLst>
          </p:cNvPr>
          <p:cNvSpPr/>
          <p:nvPr/>
        </p:nvSpPr>
        <p:spPr>
          <a:xfrm>
            <a:off x="568509" y="4872942"/>
            <a:ext cx="5292139" cy="1087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rtlCol="0" anchor="ctr"/>
          <a:lstStyle/>
          <a:p>
            <a:pPr algn="ctr"/>
            <a:r>
              <a:rPr lang="pt-BR" dirty="0"/>
              <a:t>Permite enumerar e classificar tudo que poderia, um dia, </a:t>
            </a:r>
            <a:br>
              <a:rPr lang="pt-BR" dirty="0"/>
            </a:br>
            <a:r>
              <a:rPr lang="pt-BR" dirty="0"/>
              <a:t>ser alvo de um ataque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D6B3316-98E6-724D-80F1-92F7B880757E}"/>
              </a:ext>
            </a:extLst>
          </p:cNvPr>
          <p:cNvSpPr/>
          <p:nvPr/>
        </p:nvSpPr>
        <p:spPr>
          <a:xfrm>
            <a:off x="6331351" y="4872942"/>
            <a:ext cx="5292139" cy="1087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dirty="0"/>
              <a:t>Pesado em tempo e recursos</a:t>
            </a:r>
          </a:p>
          <a:p>
            <a:pPr algn="ctr"/>
            <a:r>
              <a:rPr lang="pt-BR" dirty="0"/>
              <a:t>Desconexão entre segurança, clientes e desenvolvedores.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36C2F7B-01BD-9548-BFC3-715B2083B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018" y="5035864"/>
            <a:ext cx="835486" cy="83548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4E15FE3-9238-DD45-B0B6-60A230081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028" y="4973362"/>
            <a:ext cx="886456" cy="88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8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84107" y="1190171"/>
            <a:ext cx="10081846" cy="19447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Modelagem de Segurança de Aplicações</a:t>
            </a:r>
            <a:endParaRPr lang="pt-BR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96640DBA-09B9-1641-9B38-094DDEB20FCF}"/>
              </a:ext>
            </a:extLst>
          </p:cNvPr>
          <p:cNvSpPr txBox="1"/>
          <p:nvPr/>
        </p:nvSpPr>
        <p:spPr>
          <a:xfrm>
            <a:off x="1221992" y="3468960"/>
            <a:ext cx="10081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cap="small" dirty="0">
                <a:solidFill>
                  <a:srgbClr val="233D60"/>
                </a:solidFill>
              </a:rPr>
              <a:t>através de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32A146-DECF-154D-80F2-F6B273A40D06}"/>
              </a:ext>
            </a:extLst>
          </p:cNvPr>
          <p:cNvSpPr txBox="1">
            <a:spLocks/>
          </p:cNvSpPr>
          <p:nvPr/>
        </p:nvSpPr>
        <p:spPr>
          <a:xfrm>
            <a:off x="1221992" y="39921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rgbClr val="FF000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AE08E-4461-8249-BA8D-F5DFF8EA3833}"/>
              </a:ext>
            </a:extLst>
          </p:cNvPr>
          <p:cNvSpPr txBox="1">
            <a:spLocks/>
          </p:cNvSpPr>
          <p:nvPr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828A3B-ABFC-FD45-93C2-28B0E3E1D30D}"/>
              </a:ext>
            </a:extLst>
          </p:cNvPr>
          <p:cNvSpPr txBox="1">
            <a:spLocks/>
          </p:cNvSpPr>
          <p:nvPr/>
        </p:nvSpPr>
        <p:spPr>
          <a:xfrm>
            <a:off x="1374392" y="41445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Abuser Stories</a:t>
            </a:r>
          </a:p>
        </p:txBody>
      </p:sp>
    </p:spTree>
    <p:extLst>
      <p:ext uri="{BB962C8B-B14F-4D97-AF65-F5344CB8AC3E}">
        <p14:creationId xmlns:p14="http://schemas.microsoft.com/office/powerpoint/2010/main" val="164612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Stories</a:t>
            </a:r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 de Segurança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 useBgFill="1">
        <p:nvSpPr>
          <p:cNvPr id="96" name="Rounded Rectangle 95">
            <a:extLst>
              <a:ext uri="{FF2B5EF4-FFF2-40B4-BE49-F238E27FC236}">
                <a16:creationId xmlns:a16="http://schemas.microsoft.com/office/drawing/2014/main" id="{6043DF6A-88B9-914E-81E8-A75154D80F38}"/>
              </a:ext>
            </a:extLst>
          </p:cNvPr>
          <p:cNvSpPr/>
          <p:nvPr/>
        </p:nvSpPr>
        <p:spPr>
          <a:xfrm>
            <a:off x="135383" y="953181"/>
            <a:ext cx="5778000" cy="2617333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ECF5EEA-EB05-7E4F-931A-7768B9A2E5FA}"/>
              </a:ext>
            </a:extLst>
          </p:cNvPr>
          <p:cNvSpPr txBox="1"/>
          <p:nvPr/>
        </p:nvSpPr>
        <p:spPr>
          <a:xfrm>
            <a:off x="243274" y="1033731"/>
            <a:ext cx="5442011" cy="5847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pt-BR" sz="3200" b="1" cap="small" dirty="0" err="1">
                <a:solidFill>
                  <a:schemeClr val="accent5">
                    <a:lumMod val="75000"/>
                  </a:schemeClr>
                </a:solidFill>
              </a:rPr>
              <a:t>Secure</a:t>
            </a:r>
            <a:r>
              <a:rPr lang="pt-BR" sz="3200" b="1" cap="small" dirty="0">
                <a:solidFill>
                  <a:srgbClr val="E7AE34"/>
                </a:solidFill>
              </a:rPr>
              <a:t> </a:t>
            </a:r>
            <a:r>
              <a:rPr lang="pt-BR" sz="3200" b="1" cap="small" dirty="0" err="1">
                <a:solidFill>
                  <a:srgbClr val="E7AE34"/>
                </a:solidFill>
              </a:rPr>
              <a:t>U</a:t>
            </a:r>
            <a:r>
              <a:rPr lang="pt-BR" sz="3200" b="1" cap="small" dirty="0" err="1">
                <a:solidFill>
                  <a:schemeClr val="accent5">
                    <a:lumMod val="75000"/>
                  </a:schemeClr>
                </a:solidFill>
              </a:rPr>
              <a:t>ser</a:t>
            </a:r>
            <a:r>
              <a:rPr lang="pt-BR" sz="3200" b="1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BR" sz="3200" b="1" cap="small" dirty="0" err="1">
                <a:solidFill>
                  <a:schemeClr val="accent5">
                    <a:lumMod val="75000"/>
                  </a:schemeClr>
                </a:solidFill>
              </a:rPr>
              <a:t>Stories</a:t>
            </a:r>
            <a:endParaRPr lang="pt-BR" sz="3200" b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EEC6725-6192-EF4F-B09E-12F1EB4E71C4}"/>
              </a:ext>
            </a:extLst>
          </p:cNvPr>
          <p:cNvSpPr txBox="1"/>
          <p:nvPr/>
        </p:nvSpPr>
        <p:spPr>
          <a:xfrm>
            <a:off x="243274" y="1602347"/>
            <a:ext cx="5281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41509D"/>
                </a:solidFill>
              </a:rPr>
              <a:t>Relacionadas à:</a:t>
            </a:r>
            <a:endParaRPr lang="pt-BR" sz="2000" u="sng" dirty="0">
              <a:solidFill>
                <a:srgbClr val="41509D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8FDC10-1BEE-C443-B04B-DF2DD42CC603}"/>
              </a:ext>
            </a:extLst>
          </p:cNvPr>
          <p:cNvSpPr txBox="1"/>
          <p:nvPr/>
        </p:nvSpPr>
        <p:spPr>
          <a:xfrm>
            <a:off x="254420" y="1925512"/>
            <a:ext cx="5281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err="1">
                <a:solidFill>
                  <a:srgbClr val="0070C0"/>
                </a:solidFill>
              </a:rPr>
              <a:t>Features</a:t>
            </a:r>
            <a:r>
              <a:rPr lang="pt-BR" sz="2400" b="1" dirty="0">
                <a:solidFill>
                  <a:srgbClr val="E7AE34"/>
                </a:solidFill>
              </a:rPr>
              <a:t> </a:t>
            </a:r>
            <a:r>
              <a:rPr lang="pt-BR" sz="2400" b="1" u="sng" dirty="0">
                <a:solidFill>
                  <a:srgbClr val="0070C0"/>
                </a:solidFill>
              </a:rPr>
              <a:t>de</a:t>
            </a:r>
            <a:r>
              <a:rPr lang="pt-BR" sz="2400" b="1" dirty="0">
                <a:solidFill>
                  <a:srgbClr val="0070C0"/>
                </a:solidFill>
              </a:rPr>
              <a:t> Segurança</a:t>
            </a:r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:a16="http://schemas.microsoft.com/office/drawing/2014/main" id="{0D044BF7-D110-F248-9B46-C026479073DD}"/>
              </a:ext>
            </a:extLst>
          </p:cNvPr>
          <p:cNvSpPr/>
          <p:nvPr/>
        </p:nvSpPr>
        <p:spPr>
          <a:xfrm>
            <a:off x="6170726" y="947745"/>
            <a:ext cx="5778000" cy="2617332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79F7F3-5D17-E34C-9944-4116C2844892}"/>
              </a:ext>
            </a:extLst>
          </p:cNvPr>
          <p:cNvSpPr txBox="1"/>
          <p:nvPr/>
        </p:nvSpPr>
        <p:spPr>
          <a:xfrm>
            <a:off x="6278617" y="1028294"/>
            <a:ext cx="5442011" cy="5847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pt-BR" sz="3200" b="1" cap="small" dirty="0" err="1">
                <a:solidFill>
                  <a:srgbClr val="FF0000"/>
                </a:solidFill>
              </a:rPr>
              <a:t>A</a:t>
            </a:r>
            <a:r>
              <a:rPr lang="pt-BR" sz="3200" b="1" cap="small" dirty="0" err="1">
                <a:solidFill>
                  <a:schemeClr val="accent5">
                    <a:lumMod val="75000"/>
                  </a:schemeClr>
                </a:solidFill>
              </a:rPr>
              <a:t>buser</a:t>
            </a:r>
            <a:r>
              <a:rPr lang="pt-BR" sz="3200" b="1" cap="sm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BR" sz="3200" b="1" cap="small" dirty="0" err="1">
                <a:solidFill>
                  <a:schemeClr val="accent5">
                    <a:lumMod val="75000"/>
                  </a:schemeClr>
                </a:solidFill>
              </a:rPr>
              <a:t>Stories</a:t>
            </a:r>
            <a:endParaRPr lang="pt-BR" sz="3200" b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24A1A6-AB9E-BC40-890A-C604F99730F2}"/>
              </a:ext>
            </a:extLst>
          </p:cNvPr>
          <p:cNvSpPr txBox="1"/>
          <p:nvPr/>
        </p:nvSpPr>
        <p:spPr>
          <a:xfrm>
            <a:off x="6278617" y="1596910"/>
            <a:ext cx="5281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41509D"/>
                </a:solidFill>
              </a:rPr>
              <a:t>Asseguram que:</a:t>
            </a:r>
            <a:endParaRPr lang="pt-BR" sz="2000" u="sng" dirty="0">
              <a:solidFill>
                <a:srgbClr val="41509D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BD58282-0357-2C41-9772-74359DEC91D9}"/>
              </a:ext>
            </a:extLst>
          </p:cNvPr>
          <p:cNvSpPr txBox="1"/>
          <p:nvPr/>
        </p:nvSpPr>
        <p:spPr>
          <a:xfrm>
            <a:off x="6289763" y="1920075"/>
            <a:ext cx="5281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err="1">
                <a:solidFill>
                  <a:srgbClr val="0070C0"/>
                </a:solidFill>
              </a:rPr>
              <a:t>Features</a:t>
            </a:r>
            <a:r>
              <a:rPr lang="pt-BR" sz="2400" b="1" dirty="0">
                <a:solidFill>
                  <a:srgbClr val="0070C0"/>
                </a:solidFill>
              </a:rPr>
              <a:t> </a:t>
            </a:r>
            <a:r>
              <a:rPr lang="pt-BR" sz="2400" b="1" u="sng" dirty="0">
                <a:solidFill>
                  <a:srgbClr val="0070C0"/>
                </a:solidFill>
              </a:rPr>
              <a:t>são</a:t>
            </a:r>
            <a:r>
              <a:rPr lang="pt-BR" sz="2400" b="1" dirty="0">
                <a:solidFill>
                  <a:srgbClr val="0070C0"/>
                </a:solidFill>
              </a:rPr>
              <a:t> seguros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7C03EB-84E4-FE43-9511-5269E755C609}"/>
              </a:ext>
            </a:extLst>
          </p:cNvPr>
          <p:cNvSpPr txBox="1"/>
          <p:nvPr/>
        </p:nvSpPr>
        <p:spPr>
          <a:xfrm>
            <a:off x="252508" y="2455199"/>
            <a:ext cx="5281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41509D"/>
                </a:solidFill>
              </a:rPr>
              <a:t>Exemplos:</a:t>
            </a:r>
            <a:endParaRPr lang="pt-BR" sz="2000" u="sng" dirty="0">
              <a:solidFill>
                <a:srgbClr val="41509D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1921171-9AB8-0E4D-AE05-A9686CEA351F}"/>
              </a:ext>
            </a:extLst>
          </p:cNvPr>
          <p:cNvSpPr txBox="1"/>
          <p:nvPr/>
        </p:nvSpPr>
        <p:spPr>
          <a:xfrm>
            <a:off x="637710" y="2776681"/>
            <a:ext cx="5275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rPr lang="pt-BR" sz="1800" dirty="0">
                <a:solidFill>
                  <a:srgbClr val="E7AE34"/>
                </a:solidFill>
              </a:rPr>
              <a:t>Login do usuário</a:t>
            </a:r>
            <a:br>
              <a:rPr lang="pt-BR" sz="1800" dirty="0">
                <a:solidFill>
                  <a:srgbClr val="E7AE34"/>
                </a:solidFill>
              </a:rPr>
            </a:br>
            <a:r>
              <a:rPr lang="pt-BR" sz="1800" dirty="0">
                <a:solidFill>
                  <a:srgbClr val="E7AE34"/>
                </a:solidFill>
              </a:rPr>
              <a:t>Configurações de Privacidade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54A3DA7-E23C-DE4B-A331-FD564012FA17}"/>
              </a:ext>
            </a:extLst>
          </p:cNvPr>
          <p:cNvSpPr txBox="1"/>
          <p:nvPr/>
        </p:nvSpPr>
        <p:spPr>
          <a:xfrm>
            <a:off x="6272387" y="2462290"/>
            <a:ext cx="5281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41509D"/>
                </a:solidFill>
              </a:rPr>
              <a:t>Exemplos:</a:t>
            </a:r>
            <a:endParaRPr lang="pt-BR" sz="2000" u="sng" dirty="0">
              <a:solidFill>
                <a:srgbClr val="41509D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61268C-4AF4-A942-A9FC-C8A4DBFB6E28}"/>
              </a:ext>
            </a:extLst>
          </p:cNvPr>
          <p:cNvSpPr txBox="1"/>
          <p:nvPr/>
        </p:nvSpPr>
        <p:spPr>
          <a:xfrm>
            <a:off x="6657589" y="2783772"/>
            <a:ext cx="5275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rPr lang="pt-BR" sz="1800" dirty="0">
                <a:solidFill>
                  <a:srgbClr val="E7AE34"/>
                </a:solidFill>
              </a:rPr>
              <a:t>Comprar sem pagar </a:t>
            </a:r>
            <a:br>
              <a:rPr lang="pt-BR" sz="1800" dirty="0">
                <a:solidFill>
                  <a:srgbClr val="E7AE34"/>
                </a:solidFill>
              </a:rPr>
            </a:br>
            <a:r>
              <a:rPr lang="pt-BR" sz="1800" dirty="0">
                <a:solidFill>
                  <a:srgbClr val="E7AE34"/>
                </a:solidFill>
              </a:rPr>
              <a:t>Ver fotos de outra pessoa </a:t>
            </a:r>
          </a:p>
        </p:txBody>
      </p:sp>
      <p:sp useBgFill="1">
        <p:nvSpPr>
          <p:cNvPr id="45" name="Rounded Rectangle 44">
            <a:extLst>
              <a:ext uri="{FF2B5EF4-FFF2-40B4-BE49-F238E27FC236}">
                <a16:creationId xmlns:a16="http://schemas.microsoft.com/office/drawing/2014/main" id="{4C0B0A77-2E8B-604C-8A15-3A12FC248EF1}"/>
              </a:ext>
            </a:extLst>
          </p:cNvPr>
          <p:cNvSpPr/>
          <p:nvPr/>
        </p:nvSpPr>
        <p:spPr>
          <a:xfrm>
            <a:off x="1872343" y="3893035"/>
            <a:ext cx="8548914" cy="2507765"/>
          </a:xfrm>
          <a:prstGeom prst="roundRect">
            <a:avLst>
              <a:gd name="adj" fmla="val 541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25F186A-E94F-DE47-B903-0D0593B995A5}"/>
              </a:ext>
            </a:extLst>
          </p:cNvPr>
          <p:cNvSpPr txBox="1"/>
          <p:nvPr/>
        </p:nvSpPr>
        <p:spPr>
          <a:xfrm>
            <a:off x="2409371" y="4507729"/>
            <a:ext cx="7779658" cy="5847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pt-BR" sz="3200" b="1" dirty="0">
                <a:solidFill>
                  <a:srgbClr val="E7AE34"/>
                </a:solidFill>
              </a:rPr>
              <a:t>Eu, </a:t>
            </a:r>
            <a:r>
              <a:rPr lang="pt-BR" sz="3200" dirty="0">
                <a:solidFill>
                  <a:schemeClr val="accent5">
                    <a:lumMod val="75000"/>
                  </a:schemeClr>
                </a:solidFill>
              </a:rPr>
              <a:t>enquanto</a:t>
            </a:r>
            <a:r>
              <a:rPr lang="pt-BR" sz="3200" b="1" dirty="0">
                <a:solidFill>
                  <a:schemeClr val="accent5">
                    <a:lumMod val="75000"/>
                  </a:schemeClr>
                </a:solidFill>
              </a:rPr>
              <a:t> _______________,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15A50B-54CB-E744-99E4-AEB58FC23436}"/>
              </a:ext>
            </a:extLst>
          </p:cNvPr>
          <p:cNvSpPr txBox="1"/>
          <p:nvPr/>
        </p:nvSpPr>
        <p:spPr>
          <a:xfrm>
            <a:off x="2409371" y="5074884"/>
            <a:ext cx="7779658" cy="5847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pt-BR" sz="3200" b="1" dirty="0">
                <a:solidFill>
                  <a:srgbClr val="E7AE34"/>
                </a:solidFill>
              </a:rPr>
              <a:t>quero</a:t>
            </a:r>
            <a:r>
              <a:rPr lang="pt-BR" sz="3200" b="1" dirty="0">
                <a:solidFill>
                  <a:schemeClr val="accent5">
                    <a:lumMod val="75000"/>
                  </a:schemeClr>
                </a:solidFill>
              </a:rPr>
              <a:t> ____________________,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E627291-E70E-B646-8413-6146BBA60715}"/>
              </a:ext>
            </a:extLst>
          </p:cNvPr>
          <p:cNvSpPr txBox="1"/>
          <p:nvPr/>
        </p:nvSpPr>
        <p:spPr>
          <a:xfrm>
            <a:off x="2409371" y="5639415"/>
            <a:ext cx="7779658" cy="5847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pt-BR" sz="3200" b="1" dirty="0">
                <a:solidFill>
                  <a:srgbClr val="E7AE34"/>
                </a:solidFill>
              </a:rPr>
              <a:t>para</a:t>
            </a:r>
            <a:r>
              <a:rPr lang="pt-BR" sz="3200" b="1" dirty="0">
                <a:solidFill>
                  <a:schemeClr val="accent5">
                    <a:lumMod val="75000"/>
                  </a:schemeClr>
                </a:solidFill>
              </a:rPr>
              <a:t> _____________________.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DF82E17-FB51-5F48-AA43-C7C77E4BC51C}"/>
              </a:ext>
            </a:extLst>
          </p:cNvPr>
          <p:cNvSpPr txBox="1"/>
          <p:nvPr/>
        </p:nvSpPr>
        <p:spPr>
          <a:xfrm>
            <a:off x="1983016" y="3886559"/>
            <a:ext cx="5442011" cy="5847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pt-BR" sz="3200" b="1" cap="small" dirty="0">
                <a:solidFill>
                  <a:srgbClr val="DABA25"/>
                </a:solidFill>
              </a:rPr>
              <a:t>STORY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7160F-0AB4-934C-97BD-697570D0289C}"/>
              </a:ext>
            </a:extLst>
          </p:cNvPr>
          <p:cNvSpPr/>
          <p:nvPr/>
        </p:nvSpPr>
        <p:spPr>
          <a:xfrm flipH="1">
            <a:off x="9198837" y="3907995"/>
            <a:ext cx="1120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cap="small" dirty="0" err="1">
                <a:solidFill>
                  <a:srgbClr val="E7AE34"/>
                </a:solidFill>
              </a:rPr>
              <a:t>U</a:t>
            </a:r>
            <a:r>
              <a:rPr lang="pt-BR" sz="3200" b="1" cap="small" dirty="0">
                <a:solidFill>
                  <a:srgbClr val="41509D"/>
                </a:solidFill>
              </a:rPr>
              <a:t>/</a:t>
            </a:r>
            <a:r>
              <a:rPr lang="pt-BR" sz="3200" b="1" cap="small" dirty="0">
                <a:solidFill>
                  <a:srgbClr val="FF0000"/>
                </a:solidFill>
              </a:rPr>
              <a:t>A</a:t>
            </a:r>
            <a:endParaRPr lang="pt-B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78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112" grpId="0"/>
      <p:bldP spid="113" grpId="0"/>
      <p:bldP spid="32" grpId="0"/>
      <p:bldP spid="34" grpId="0" animBg="1"/>
      <p:bldP spid="35" grpId="0"/>
      <p:bldP spid="36" grpId="0"/>
      <p:bldP spid="37" grpId="0"/>
      <p:bldP spid="38" grpId="0"/>
      <p:bldP spid="40" grpId="1"/>
      <p:bldP spid="41" grpId="0"/>
      <p:bldP spid="42" grpId="0"/>
      <p:bldP spid="45" grpId="0" animBg="1"/>
      <p:bldP spid="44" grpId="0"/>
      <p:bldP spid="46" grpId="0"/>
      <p:bldP spid="47" grpId="0"/>
      <p:bldP spid="48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Exemplos de </a:t>
            </a:r>
            <a:r>
              <a:rPr lang="pt-BR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Abuser</a:t>
            </a:r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pt-BR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Stories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5016C3-CA89-7246-B6E9-F44C5CEA3A2E}"/>
              </a:ext>
            </a:extLst>
          </p:cNvPr>
          <p:cNvGrpSpPr/>
          <p:nvPr/>
        </p:nvGrpSpPr>
        <p:grpSpPr>
          <a:xfrm>
            <a:off x="1821543" y="914759"/>
            <a:ext cx="8548914" cy="2514241"/>
            <a:chOff x="1872343" y="3886559"/>
            <a:chExt cx="8548914" cy="2514241"/>
          </a:xfrm>
        </p:grpSpPr>
        <p:sp useBgFill="1"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4C0B0A77-2E8B-604C-8A15-3A12FC248EF1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5F186A-E94F-DE47-B903-0D0593B995A5}"/>
                </a:ext>
              </a:extLst>
            </p:cNvPr>
            <p:cNvSpPr txBox="1"/>
            <p:nvPr/>
          </p:nvSpPr>
          <p:spPr>
            <a:xfrm>
              <a:off x="2409371" y="4507729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Eu, </a:t>
              </a:r>
              <a:r>
                <a:rPr lang="pt-BR" sz="3200" dirty="0">
                  <a:solidFill>
                    <a:schemeClr val="accent5">
                      <a:lumMod val="75000"/>
                    </a:schemeClr>
                  </a:solidFill>
                </a:rPr>
                <a:t>enquanto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usuário esperto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15A50B-54CB-E744-99E4-AEB58FC23436}"/>
                </a:ext>
              </a:extLst>
            </p:cNvPr>
            <p:cNvSpPr txBox="1"/>
            <p:nvPr/>
          </p:nvSpPr>
          <p:spPr>
            <a:xfrm>
              <a:off x="2409371" y="5074884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quero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comprar sem pagar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627291-E70E-B646-8413-6146BBA60715}"/>
                </a:ext>
              </a:extLst>
            </p:cNvPr>
            <p:cNvSpPr txBox="1"/>
            <p:nvPr/>
          </p:nvSpPr>
          <p:spPr>
            <a:xfrm>
              <a:off x="2409371" y="5639415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para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ter o produto de graça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F82E17-FB51-5F48-AA43-C7C77E4BC51C}"/>
                </a:ext>
              </a:extLst>
            </p:cNvPr>
            <p:cNvSpPr txBox="1"/>
            <p:nvPr/>
          </p:nvSpPr>
          <p:spPr>
            <a:xfrm>
              <a:off x="1983016" y="3886559"/>
              <a:ext cx="54420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DABA25"/>
                  </a:solidFill>
                </a:rPr>
                <a:t>STORY 1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DC7160F-0AB4-934C-97BD-697570D0289C}"/>
                </a:ext>
              </a:extLst>
            </p:cNvPr>
            <p:cNvSpPr/>
            <p:nvPr/>
          </p:nvSpPr>
          <p:spPr>
            <a:xfrm flipH="1">
              <a:off x="9815994" y="3907995"/>
              <a:ext cx="5036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t-BR" sz="3200" b="1" cap="small" dirty="0">
                  <a:solidFill>
                    <a:srgbClr val="FF0000"/>
                  </a:solidFill>
                </a:rPr>
                <a:t>A</a:t>
              </a:r>
              <a:endParaRPr lang="pt-BR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2F1FCC-4F4D-1045-8C06-D8403440BC5E}"/>
              </a:ext>
            </a:extLst>
          </p:cNvPr>
          <p:cNvGrpSpPr/>
          <p:nvPr/>
        </p:nvGrpSpPr>
        <p:grpSpPr>
          <a:xfrm>
            <a:off x="1821543" y="3650702"/>
            <a:ext cx="8548914" cy="2514241"/>
            <a:chOff x="1872343" y="3886559"/>
            <a:chExt cx="8548914" cy="2514241"/>
          </a:xfrm>
        </p:grpSpPr>
        <p:sp useBgFill="1"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89E6D9F-4B96-3042-8B1A-BCF6B5ADCBB9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39C0BFE-92B5-7246-A590-69D69B31ED4A}"/>
                </a:ext>
              </a:extLst>
            </p:cNvPr>
            <p:cNvSpPr txBox="1"/>
            <p:nvPr/>
          </p:nvSpPr>
          <p:spPr>
            <a:xfrm>
              <a:off x="2409371" y="4507729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Eu, </a:t>
              </a:r>
              <a:r>
                <a:rPr lang="pt-BR" sz="3200" dirty="0">
                  <a:solidFill>
                    <a:schemeClr val="accent5">
                      <a:lumMod val="75000"/>
                    </a:schemeClr>
                  </a:solidFill>
                </a:rPr>
                <a:t>enquanto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 err="1">
                  <a:solidFill>
                    <a:schemeClr val="accent5">
                      <a:lumMod val="75000"/>
                    </a:schemeClr>
                  </a:solidFill>
                </a:rPr>
                <a:t>cibercriminoso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60602A-5A5A-ED48-A822-7E0B2D5347AB}"/>
                </a:ext>
              </a:extLst>
            </p:cNvPr>
            <p:cNvSpPr txBox="1"/>
            <p:nvPr/>
          </p:nvSpPr>
          <p:spPr>
            <a:xfrm>
              <a:off x="2409371" y="5074884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quero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esvaziar a conta bancária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B2F2A8-4791-024F-84DF-251110DDA660}"/>
                </a:ext>
              </a:extLst>
            </p:cNvPr>
            <p:cNvSpPr txBox="1"/>
            <p:nvPr/>
          </p:nvSpPr>
          <p:spPr>
            <a:xfrm>
              <a:off x="2409371" y="5639415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para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comprar uma </a:t>
              </a:r>
              <a:r>
                <a:rPr lang="pt-BR" sz="3200" b="1" u="sng" dirty="0" err="1">
                  <a:solidFill>
                    <a:schemeClr val="accent5">
                      <a:lumMod val="75000"/>
                    </a:schemeClr>
                  </a:solidFill>
                </a:rPr>
                <a:t>ferrari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6EC26E-2583-FC4D-A119-1B82FF45E811}"/>
                </a:ext>
              </a:extLst>
            </p:cNvPr>
            <p:cNvSpPr txBox="1"/>
            <p:nvPr/>
          </p:nvSpPr>
          <p:spPr>
            <a:xfrm>
              <a:off x="1983016" y="3886559"/>
              <a:ext cx="54420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DABA25"/>
                  </a:solidFill>
                </a:rPr>
                <a:t>STORY 2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F7CD7-EE85-9940-8159-20747C6F93D1}"/>
                </a:ext>
              </a:extLst>
            </p:cNvPr>
            <p:cNvSpPr/>
            <p:nvPr/>
          </p:nvSpPr>
          <p:spPr>
            <a:xfrm flipH="1">
              <a:off x="9815994" y="3907995"/>
              <a:ext cx="5036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t-BR" sz="3200" b="1" cap="small" dirty="0">
                  <a:solidFill>
                    <a:srgbClr val="FF0000"/>
                  </a:solidFill>
                </a:rPr>
                <a:t>A</a:t>
              </a:r>
              <a:endParaRPr lang="pt-BR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95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Exemplos de </a:t>
            </a:r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Abuser Stories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5016C3-CA89-7246-B6E9-F44C5CEA3A2E}"/>
              </a:ext>
            </a:extLst>
          </p:cNvPr>
          <p:cNvGrpSpPr/>
          <p:nvPr/>
        </p:nvGrpSpPr>
        <p:grpSpPr>
          <a:xfrm>
            <a:off x="1821543" y="914759"/>
            <a:ext cx="8548914" cy="2514241"/>
            <a:chOff x="1872343" y="3886559"/>
            <a:chExt cx="8548914" cy="2514241"/>
          </a:xfrm>
        </p:grpSpPr>
        <p:sp useBgFill="1"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4C0B0A77-2E8B-604C-8A15-3A12FC248EF1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5F186A-E94F-DE47-B903-0D0593B995A5}"/>
                </a:ext>
              </a:extLst>
            </p:cNvPr>
            <p:cNvSpPr txBox="1"/>
            <p:nvPr/>
          </p:nvSpPr>
          <p:spPr>
            <a:xfrm>
              <a:off x="2409371" y="4507729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Eu, </a:t>
              </a:r>
              <a:r>
                <a:rPr lang="pt-BR" sz="3200" dirty="0">
                  <a:solidFill>
                    <a:schemeClr val="accent5">
                      <a:lumMod val="75000"/>
                    </a:schemeClr>
                  </a:solidFill>
                </a:rPr>
                <a:t>enquanto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funcionário infeliz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15A50B-54CB-E744-99E4-AEB58FC23436}"/>
                </a:ext>
              </a:extLst>
            </p:cNvPr>
            <p:cNvSpPr txBox="1"/>
            <p:nvPr/>
          </p:nvSpPr>
          <p:spPr>
            <a:xfrm>
              <a:off x="2409371" y="5074884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quero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deletar o banco de dados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627291-E70E-B646-8413-6146BBA60715}"/>
                </a:ext>
              </a:extLst>
            </p:cNvPr>
            <p:cNvSpPr txBox="1"/>
            <p:nvPr/>
          </p:nvSpPr>
          <p:spPr>
            <a:xfrm>
              <a:off x="2409371" y="5639415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para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me vingar do meu padrão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F82E17-FB51-5F48-AA43-C7C77E4BC51C}"/>
                </a:ext>
              </a:extLst>
            </p:cNvPr>
            <p:cNvSpPr txBox="1"/>
            <p:nvPr/>
          </p:nvSpPr>
          <p:spPr>
            <a:xfrm>
              <a:off x="1983016" y="3886559"/>
              <a:ext cx="54420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DABA25"/>
                  </a:solidFill>
                </a:rPr>
                <a:t>STORY 3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DC7160F-0AB4-934C-97BD-697570D0289C}"/>
                </a:ext>
              </a:extLst>
            </p:cNvPr>
            <p:cNvSpPr/>
            <p:nvPr/>
          </p:nvSpPr>
          <p:spPr>
            <a:xfrm flipH="1">
              <a:off x="9815994" y="3907995"/>
              <a:ext cx="5036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t-BR" sz="3200" b="1" cap="small" dirty="0">
                  <a:solidFill>
                    <a:srgbClr val="FF0000"/>
                  </a:solidFill>
                </a:rPr>
                <a:t>A</a:t>
              </a:r>
              <a:endParaRPr lang="pt-BR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2F1FCC-4F4D-1045-8C06-D8403440BC5E}"/>
              </a:ext>
            </a:extLst>
          </p:cNvPr>
          <p:cNvGrpSpPr/>
          <p:nvPr/>
        </p:nvGrpSpPr>
        <p:grpSpPr>
          <a:xfrm>
            <a:off x="1821543" y="3650702"/>
            <a:ext cx="8548914" cy="2514241"/>
            <a:chOff x="1872343" y="3886559"/>
            <a:chExt cx="8548914" cy="2514241"/>
          </a:xfrm>
        </p:grpSpPr>
        <p:sp useBgFill="1"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89E6D9F-4B96-3042-8B1A-BCF6B5ADCBB9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39C0BFE-92B5-7246-A590-69D69B31ED4A}"/>
                </a:ext>
              </a:extLst>
            </p:cNvPr>
            <p:cNvSpPr txBox="1"/>
            <p:nvPr/>
          </p:nvSpPr>
          <p:spPr>
            <a:xfrm>
              <a:off x="2409371" y="4507729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Eu, </a:t>
              </a:r>
              <a:r>
                <a:rPr lang="pt-BR" sz="3200" dirty="0">
                  <a:solidFill>
                    <a:schemeClr val="accent5">
                      <a:lumMod val="75000"/>
                    </a:schemeClr>
                  </a:solidFill>
                </a:rPr>
                <a:t>enquanto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fornecedor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60602A-5A5A-ED48-A822-7E0B2D5347AB}"/>
                </a:ext>
              </a:extLst>
            </p:cNvPr>
            <p:cNvSpPr txBox="1"/>
            <p:nvPr/>
          </p:nvSpPr>
          <p:spPr>
            <a:xfrm>
              <a:off x="2409371" y="5074884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quero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2800" b="1" u="sng" dirty="0">
                  <a:solidFill>
                    <a:schemeClr val="accent5">
                      <a:lumMod val="75000"/>
                    </a:schemeClr>
                  </a:solidFill>
                </a:rPr>
                <a:t>entregar produtos falsificados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B2F2A8-4791-024F-84DF-251110DDA660}"/>
                </a:ext>
              </a:extLst>
            </p:cNvPr>
            <p:cNvSpPr txBox="1"/>
            <p:nvPr/>
          </p:nvSpPr>
          <p:spPr>
            <a:xfrm>
              <a:off x="2409371" y="5639415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dirty="0">
                  <a:solidFill>
                    <a:srgbClr val="E7AE34"/>
                  </a:solidFill>
                </a:rPr>
                <a:t>para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3200" b="1" u="sng" dirty="0">
                  <a:solidFill>
                    <a:schemeClr val="accent5">
                      <a:lumMod val="75000"/>
                    </a:schemeClr>
                  </a:solidFill>
                </a:rPr>
                <a:t>ter maior lucro</a:t>
              </a:r>
              <a:r>
                <a:rPr lang="pt-BR" sz="3200" b="1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6EC26E-2583-FC4D-A119-1B82FF45E811}"/>
                </a:ext>
              </a:extLst>
            </p:cNvPr>
            <p:cNvSpPr txBox="1"/>
            <p:nvPr/>
          </p:nvSpPr>
          <p:spPr>
            <a:xfrm>
              <a:off x="1983016" y="3886559"/>
              <a:ext cx="54420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3200" b="1" cap="small" dirty="0">
                  <a:solidFill>
                    <a:srgbClr val="DABA25"/>
                  </a:solidFill>
                </a:rPr>
                <a:t>STORY 4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F7CD7-EE85-9940-8159-20747C6F93D1}"/>
                </a:ext>
              </a:extLst>
            </p:cNvPr>
            <p:cNvSpPr/>
            <p:nvPr/>
          </p:nvSpPr>
          <p:spPr>
            <a:xfrm flipH="1">
              <a:off x="9815994" y="3907995"/>
              <a:ext cx="5036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t-BR" sz="3200" b="1" cap="small" dirty="0">
                  <a:solidFill>
                    <a:srgbClr val="FF0000"/>
                  </a:solidFill>
                </a:rPr>
                <a:t>A</a:t>
              </a:r>
              <a:endParaRPr lang="pt-BR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908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55077" y="1683656"/>
            <a:ext cx="10081846" cy="31786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54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Querem ver como </a:t>
            </a:r>
            <a:br>
              <a:rPr lang="pt-BR" sz="54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</a:br>
            <a:r>
              <a:rPr lang="pt-BR" sz="54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isso funciona </a:t>
            </a:r>
            <a:br>
              <a:rPr lang="pt-BR" sz="54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</a:br>
            <a:r>
              <a:rPr lang="pt-BR" sz="54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na </a:t>
            </a:r>
            <a:r>
              <a:rPr lang="pt-BR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Prática</a:t>
            </a:r>
            <a:r>
              <a:rPr lang="pt-BR" sz="54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 </a:t>
            </a:r>
            <a:endParaRPr lang="pt-BR" sz="5400" b="1" i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F52711-61AC-A44E-B5BF-E2AFDDB706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48FF07-D510-7A4D-A022-A5AB5E4801BB}"/>
              </a:ext>
            </a:extLst>
          </p:cNvPr>
          <p:cNvSpPr txBox="1">
            <a:spLocks/>
          </p:cNvSpPr>
          <p:nvPr/>
        </p:nvSpPr>
        <p:spPr>
          <a:xfrm>
            <a:off x="9100457" y="381964"/>
            <a:ext cx="2977266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700" b="1" dirty="0">
                <a:solidFill>
                  <a:srgbClr val="E7AE34"/>
                </a:solidFill>
                <a:latin typeface="Ubuntu" charset="0"/>
                <a:ea typeface="Ubuntu" charset="0"/>
                <a:cs typeface="Ubuntu" charset="0"/>
              </a:rPr>
              <a:t>?</a:t>
            </a:r>
            <a:endParaRPr lang="en-US" sz="6600" b="1" dirty="0">
              <a:solidFill>
                <a:srgbClr val="E7AE34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72E352-D8B8-8F4F-860F-1EC1F6813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978" y="141426"/>
            <a:ext cx="1723171" cy="18245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BD4FB3-B2E4-5341-8895-19D0D63E4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1200">
            <a:off x="7748894" y="579228"/>
            <a:ext cx="4117271" cy="24103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957B39-E768-974F-BA86-71DCE2AC4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577479">
            <a:off x="367198" y="677430"/>
            <a:ext cx="3596131" cy="241276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055078" y="3413450"/>
            <a:ext cx="1008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cap="small" dirty="0">
                <a:solidFill>
                  <a:srgbClr val="233D60"/>
                </a:solidFill>
              </a:rPr>
              <a:t>Internet-enabled Autonomous Beer Dispensers with NFC Payments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55078" y="196596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00A3E1"/>
                </a:solidFill>
                <a:effectLst>
                  <a:outerShdw blurRad="50800" dist="38100" dir="2700000" algn="tl" rotWithShape="0">
                    <a:prstClr val="black">
                      <a:alpha val="78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Case “Smart-TAP”</a:t>
            </a:r>
            <a:endParaRPr lang="en-US" sz="6600" b="1" dirty="0">
              <a:solidFill>
                <a:srgbClr val="233D60"/>
              </a:solidFill>
              <a:effectLst>
                <a:outerShdw blurRad="50800" dist="38100" dir="2700000" algn="tl" rotWithShape="0">
                  <a:prstClr val="black">
                    <a:alpha val="78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8" name="CaixaDeTexto 5">
            <a:extLst>
              <a:ext uri="{FF2B5EF4-FFF2-40B4-BE49-F238E27FC236}">
                <a16:creationId xmlns:a16="http://schemas.microsoft.com/office/drawing/2014/main" id="{200781A4-CD24-F246-984A-1B72491B1DF1}"/>
              </a:ext>
            </a:extLst>
          </p:cNvPr>
          <p:cNvSpPr txBox="1"/>
          <p:nvPr/>
        </p:nvSpPr>
        <p:spPr>
          <a:xfrm>
            <a:off x="1055078" y="4906839"/>
            <a:ext cx="10081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cap="small" dirty="0">
                <a:solidFill>
                  <a:srgbClr val="FF0000"/>
                </a:solidFill>
              </a:rPr>
              <a:t>IOT 2018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81F793E-A0D2-684C-B0EB-9E4FDBA79D5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7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625ED0-0E36-764E-B3E4-5692A52F4D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857250" y="877823"/>
            <a:ext cx="10855779" cy="53658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1" indent="0" algn="ctr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800" dirty="0" err="1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BeerIn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 is a startup whose mission is to disrupt the global market in quality beers via a hybrid combination of next-generation brewing technology, on-demand barrel distribution using drones, and an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AI-powered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,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distributed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,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IoT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,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cloud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,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mobile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,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blockchain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 and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cryptocurrency-based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 network of semi-autonomous, </a:t>
            </a:r>
            <a:r>
              <a:rPr lang="en-US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NFC-equipped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, consumer-operated beer dispensers.</a:t>
            </a:r>
            <a:endParaRPr lang="en-US" dirty="0">
              <a:solidFill>
                <a:srgbClr val="E7AE3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lvl="1" indent="0" algn="ctr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Our company vision of quality beer as a universal necessity for human social interaction, allied with an innovative business model that we call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</a:br>
            <a:r>
              <a:rPr lang="en-US" sz="2800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BaaS – Beer as a Service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, has the potential to lead humanity into a new technological and social era, the </a:t>
            </a:r>
            <a:r>
              <a:rPr lang="en-US" sz="2800" dirty="0">
                <a:solidFill>
                  <a:srgbClr val="E7A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Internet of Beer.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buntu" panose="020B0504030602030204" pitchFamily="34" charset="0"/>
            </a:endParaRPr>
          </a:p>
          <a:p>
            <a:pPr marL="0" lvl="1" indent="0" algn="ctr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Our motto is “disrupting the beer supply chain, using the maximum possible number of buzz-words and neo-technologies.”</a:t>
            </a:r>
            <a:r>
              <a:rPr lang="en-GB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buntu" panose="020B0504030602030204" pitchFamily="34" charset="0"/>
              </a:rPr>
              <a:t> </a:t>
            </a:r>
          </a:p>
        </p:txBody>
      </p:sp>
      <p:sp>
        <p:nvSpPr>
          <p:cNvPr id="5" name="CaixaDeTexto 3"/>
          <p:cNvSpPr txBox="1"/>
          <p:nvPr/>
        </p:nvSpPr>
        <p:spPr>
          <a:xfrm>
            <a:off x="721895" y="115746"/>
            <a:ext cx="1076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Ubuntu" charset="0"/>
                <a:ea typeface="Ubuntu" charset="0"/>
                <a:cs typeface="Ubuntu" charset="0"/>
              </a:rPr>
              <a:t>Company Profile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105444-0A96-404F-8FB2-0801EF1271A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91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Visão Geral do </a:t>
            </a:r>
            <a:r>
              <a:rPr lang="en-GB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BaaS</a:t>
            </a:r>
            <a:endParaRPr lang="en-GB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248388" y="1999151"/>
            <a:ext cx="2462508" cy="11792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794339" y="2010943"/>
            <a:ext cx="3040749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42728" y="2191218"/>
            <a:ext cx="190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Tavern Gateway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79666" y="3013589"/>
            <a:ext cx="221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Brewery Server</a:t>
            </a:r>
          </a:p>
        </p:txBody>
      </p:sp>
      <p:pic>
        <p:nvPicPr>
          <p:cNvPr id="56" name="Imagem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894" y="1013660"/>
            <a:ext cx="1277419" cy="199456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27" y="1521695"/>
            <a:ext cx="1909823" cy="954912"/>
          </a:xfrm>
          <a:prstGeom prst="rect">
            <a:avLst/>
          </a:prstGeom>
        </p:spPr>
      </p:pic>
      <p:cxnSp>
        <p:nvCxnSpPr>
          <p:cNvPr id="64" name="Straight Connector 63"/>
          <p:cNvCxnSpPr>
            <a:cxnSpLocks/>
            <a:stCxn id="37" idx="2"/>
          </p:cNvCxnSpPr>
          <p:nvPr/>
        </p:nvCxnSpPr>
        <p:spPr>
          <a:xfrm flipH="1">
            <a:off x="10567509" y="3382921"/>
            <a:ext cx="17539" cy="80111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7527637" y="2039201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TCP/IP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316565" y="1999151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UDP/IP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653286" y="5388212"/>
            <a:ext cx="1863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Tavern Admin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3EC1C7-9DCC-5D45-A7BB-654430B855D1}"/>
              </a:ext>
            </a:extLst>
          </p:cNvPr>
          <p:cNvGrpSpPr/>
          <p:nvPr/>
        </p:nvGrpSpPr>
        <p:grpSpPr>
          <a:xfrm>
            <a:off x="1197432" y="632296"/>
            <a:ext cx="2516243" cy="2867863"/>
            <a:chOff x="1197432" y="632296"/>
            <a:chExt cx="2516243" cy="2867863"/>
          </a:xfrm>
        </p:grpSpPr>
        <p:sp>
          <p:nvSpPr>
            <p:cNvPr id="36" name="TextBox 35"/>
            <p:cNvSpPr txBox="1"/>
            <p:nvPr/>
          </p:nvSpPr>
          <p:spPr>
            <a:xfrm>
              <a:off x="1471565" y="789742"/>
              <a:ext cx="2242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>
                  <a:solidFill>
                    <a:srgbClr val="233D60"/>
                  </a:solidFill>
                  <a:latin typeface="Ubuntu" charset="0"/>
                  <a:ea typeface="Ubuntu" charset="0"/>
                  <a:cs typeface="Ubuntu" charset="0"/>
                </a:defRPr>
              </a:lvl1pPr>
            </a:lstStyle>
            <a:p>
              <a:r>
                <a:rPr lang="en-GB" dirty="0"/>
                <a:t>Smart Tap</a:t>
              </a:r>
            </a:p>
          </p:txBody>
        </p:sp>
        <p:cxnSp>
          <p:nvCxnSpPr>
            <p:cNvPr id="80" name="Straight Connector 79"/>
            <p:cNvCxnSpPr>
              <a:cxnSpLocks/>
            </p:cNvCxnSpPr>
            <p:nvPr/>
          </p:nvCxnSpPr>
          <p:spPr>
            <a:xfrm>
              <a:off x="1394292" y="2143222"/>
              <a:ext cx="251438" cy="0"/>
            </a:xfrm>
            <a:prstGeom prst="line">
              <a:avLst/>
            </a:prstGeom>
            <a:ln w="28575" cap="sq" cmpd="sng">
              <a:prstDash val="lgDashDot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cxnSpLocks/>
              <a:endCxn id="70" idx="0"/>
            </p:cNvCxnSpPr>
            <p:nvPr/>
          </p:nvCxnSpPr>
          <p:spPr>
            <a:xfrm>
              <a:off x="1377642" y="2150059"/>
              <a:ext cx="1072" cy="999091"/>
            </a:xfrm>
            <a:prstGeom prst="line">
              <a:avLst/>
            </a:prstGeom>
            <a:ln w="28575" cap="sq" cmpd="sng">
              <a:prstDash val="lgDashDot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/>
            <p:cNvGrpSpPr/>
            <p:nvPr/>
          </p:nvGrpSpPr>
          <p:grpSpPr>
            <a:xfrm>
              <a:off x="1197432" y="3149150"/>
              <a:ext cx="362563" cy="351009"/>
              <a:chOff x="5600717" y="1775111"/>
              <a:chExt cx="1536171" cy="958915"/>
            </a:xfrm>
          </p:grpSpPr>
          <p:sp>
            <p:nvSpPr>
              <p:cNvPr id="70" name="AutoShape 36"/>
              <p:cNvSpPr>
                <a:spLocks noChangeArrowheads="1"/>
              </p:cNvSpPr>
              <p:nvPr/>
            </p:nvSpPr>
            <p:spPr bwMode="auto">
              <a:xfrm>
                <a:off x="5600717" y="1775111"/>
                <a:ext cx="1536171" cy="958915"/>
              </a:xfrm>
              <a:prstGeom prst="roundRect">
                <a:avLst>
                  <a:gd name="adj" fmla="val 9259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71" name="Elipse 31"/>
              <p:cNvSpPr>
                <a:spLocks noChangeArrowheads="1"/>
              </p:cNvSpPr>
              <p:nvPr/>
            </p:nvSpPr>
            <p:spPr bwMode="auto">
              <a:xfrm>
                <a:off x="5839755" y="1959479"/>
                <a:ext cx="1049016" cy="626584"/>
              </a:xfrm>
              <a:prstGeom prst="ellipse">
                <a:avLst/>
              </a:prstGeom>
              <a:noFill/>
              <a:ln w="95250" cmpd="tri" algn="ctr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pt-BR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30DC1E6-7BD8-3C46-9CDA-3BC1BDC1E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304" y="632296"/>
              <a:ext cx="1338131" cy="2372573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B8E39DE-BF61-AE45-985E-0BDC4826045B}"/>
                </a:ext>
              </a:extLst>
            </p:cNvPr>
            <p:cNvGrpSpPr/>
            <p:nvPr/>
          </p:nvGrpSpPr>
          <p:grpSpPr>
            <a:xfrm>
              <a:off x="2306024" y="1198927"/>
              <a:ext cx="491754" cy="1585861"/>
              <a:chOff x="2581686" y="1351856"/>
              <a:chExt cx="491754" cy="1335204"/>
            </a:xfrm>
            <a:effectLst/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1B6C9025-8A97-294F-9D37-7D552AAFB749}"/>
                  </a:ext>
                </a:extLst>
              </p:cNvPr>
              <p:cNvSpPr/>
              <p:nvPr/>
            </p:nvSpPr>
            <p:spPr>
              <a:xfrm>
                <a:off x="2602155" y="1351856"/>
                <a:ext cx="433026" cy="1335204"/>
              </a:xfrm>
              <a:prstGeom prst="roundRect">
                <a:avLst>
                  <a:gd name="adj" fmla="val 0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5" name="Group 64"/>
              <p:cNvGrpSpPr/>
              <p:nvPr/>
            </p:nvGrpSpPr>
            <p:grpSpPr>
              <a:xfrm>
                <a:off x="2637362" y="2229153"/>
                <a:ext cx="362563" cy="351009"/>
                <a:chOff x="5600717" y="1775111"/>
                <a:chExt cx="1536171" cy="958915"/>
              </a:xfrm>
            </p:grpSpPr>
            <p:sp>
              <p:nvSpPr>
                <p:cNvPr id="66" name="AutoShape 36"/>
                <p:cNvSpPr>
                  <a:spLocks noChangeArrowheads="1"/>
                </p:cNvSpPr>
                <p:nvPr/>
              </p:nvSpPr>
              <p:spPr bwMode="auto">
                <a:xfrm>
                  <a:off x="5600717" y="1775111"/>
                  <a:ext cx="1536171" cy="958915"/>
                </a:xfrm>
                <a:prstGeom prst="roundRect">
                  <a:avLst>
                    <a:gd name="adj" fmla="val 9259"/>
                  </a:avLst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 w="952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endParaRPr lang="pt-BR"/>
                </a:p>
              </p:txBody>
            </p:sp>
            <p:sp>
              <p:nvSpPr>
                <p:cNvPr id="67" name="Elipse 31"/>
                <p:cNvSpPr>
                  <a:spLocks noChangeArrowheads="1"/>
                </p:cNvSpPr>
                <p:nvPr/>
              </p:nvSpPr>
              <p:spPr bwMode="auto">
                <a:xfrm>
                  <a:off x="5839755" y="1959479"/>
                  <a:ext cx="1049016" cy="626584"/>
                </a:xfrm>
                <a:prstGeom prst="ellipse">
                  <a:avLst/>
                </a:prstGeom>
                <a:noFill/>
                <a:ln w="95250" cmpd="tri" algn="ctr">
                  <a:solidFill>
                    <a:schemeClr val="bg1">
                      <a:lumMod val="7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endParaRPr lang="pt-BR"/>
                </a:p>
              </p:txBody>
            </p:sp>
          </p:grpSp>
          <p:sp>
            <p:nvSpPr>
              <p:cNvPr id="58" name="AutoShape 36">
                <a:extLst>
                  <a:ext uri="{FF2B5EF4-FFF2-40B4-BE49-F238E27FC236}">
                    <a16:creationId xmlns:a16="http://schemas.microsoft.com/office/drawing/2014/main" id="{A498C6EA-4E33-D245-AD5C-4C5F88A16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402" y="1484430"/>
                <a:ext cx="362563" cy="183808"/>
              </a:xfrm>
              <a:prstGeom prst="roundRect">
                <a:avLst>
                  <a:gd name="adj" fmla="val 9259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square" anchor="ctr">
                <a:noAutofit/>
              </a:bodyPr>
              <a:lstStyle/>
              <a:p>
                <a:endParaRPr lang="pt-BR"/>
              </a:p>
            </p:txBody>
          </p: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D71E3BAA-7EE9-8F4B-B2A9-3876E25D4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1686" y="1647998"/>
                <a:ext cx="491754" cy="452414"/>
              </a:xfrm>
              <a:prstGeom prst="rect">
                <a:avLst/>
              </a:prstGeom>
            </p:spPr>
          </p:pic>
        </p:grpSp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60AD3A5B-A6C2-E44F-B934-229D3A20BC6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879" y="4066489"/>
            <a:ext cx="1134337" cy="1440428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8689D423-DFD5-C847-AEA7-A960ED8EA5AD}"/>
              </a:ext>
            </a:extLst>
          </p:cNvPr>
          <p:cNvSpPr txBox="1"/>
          <p:nvPr/>
        </p:nvSpPr>
        <p:spPr>
          <a:xfrm>
            <a:off x="1787975" y="4633181"/>
            <a:ext cx="150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 err="1"/>
              <a:t>IoB</a:t>
            </a:r>
            <a:r>
              <a:rPr lang="en-GB" dirty="0"/>
              <a:t> Wallet</a:t>
            </a:r>
          </a:p>
        </p:txBody>
      </p:sp>
      <p:pic>
        <p:nvPicPr>
          <p:cNvPr id="97" name="Picture 8" descr="http://thefinanser.co.uk/.a/6a01053620481c970b017c31725341970b-150wi">
            <a:extLst>
              <a:ext uri="{FF2B5EF4-FFF2-40B4-BE49-F238E27FC236}">
                <a16:creationId xmlns:a16="http://schemas.microsoft.com/office/drawing/2014/main" id="{3340CF7F-668D-D848-957E-4C466504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51668" y="2778157"/>
            <a:ext cx="455082" cy="548052"/>
          </a:xfrm>
          <a:prstGeom prst="rect">
            <a:avLst/>
          </a:prstGeom>
          <a:effectLst/>
          <a:extLst/>
        </p:spPr>
      </p:pic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BE62984-A0B4-8D42-9C6D-17BB5C0EC68C}"/>
              </a:ext>
            </a:extLst>
          </p:cNvPr>
          <p:cNvCxnSpPr>
            <a:cxnSpLocks/>
          </p:cNvCxnSpPr>
          <p:nvPr/>
        </p:nvCxnSpPr>
        <p:spPr>
          <a:xfrm flipH="1">
            <a:off x="2855596" y="2593493"/>
            <a:ext cx="7069298" cy="1471873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29177B38-EF12-1043-B15F-7ECAF899A6FE}"/>
              </a:ext>
            </a:extLst>
          </p:cNvPr>
          <p:cNvSpPr txBox="1"/>
          <p:nvPr/>
        </p:nvSpPr>
        <p:spPr>
          <a:xfrm>
            <a:off x="5795325" y="3346270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55D082-16F1-2746-9D7B-7DB46F539079}"/>
              </a:ext>
            </a:extLst>
          </p:cNvPr>
          <p:cNvGrpSpPr/>
          <p:nvPr/>
        </p:nvGrpSpPr>
        <p:grpSpPr>
          <a:xfrm>
            <a:off x="2025452" y="3253937"/>
            <a:ext cx="3332817" cy="3283678"/>
            <a:chOff x="2025452" y="3253937"/>
            <a:chExt cx="3332817" cy="3283678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5A5B6C2C-982D-6341-BD4B-0E0DE5BDD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452" y="3253937"/>
              <a:ext cx="1134337" cy="1440428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27D3E7B-2CF5-7D40-B58F-94CEA4C85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24597" y="3874407"/>
              <a:ext cx="833672" cy="8894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20C2C29-810F-5541-A672-46680264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2620" y="4172003"/>
              <a:ext cx="2365612" cy="236561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3A84E7-F39A-B04E-AE12-9CAB85A58E38}"/>
              </a:ext>
            </a:extLst>
          </p:cNvPr>
          <p:cNvGrpSpPr/>
          <p:nvPr/>
        </p:nvGrpSpPr>
        <p:grpSpPr>
          <a:xfrm>
            <a:off x="184662" y="1736053"/>
            <a:ext cx="2310902" cy="2394821"/>
            <a:chOff x="184662" y="1736053"/>
            <a:chExt cx="2310902" cy="2394821"/>
          </a:xfrm>
        </p:grpSpPr>
        <p:sp>
          <p:nvSpPr>
            <p:cNvPr id="39" name="TextBox 38"/>
            <p:cNvSpPr txBox="1"/>
            <p:nvPr/>
          </p:nvSpPr>
          <p:spPr>
            <a:xfrm>
              <a:off x="184662" y="3761542"/>
              <a:ext cx="1222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>
                  <a:solidFill>
                    <a:srgbClr val="233D60"/>
                  </a:solidFill>
                  <a:latin typeface="Ubuntu" charset="0"/>
                  <a:ea typeface="Ubuntu" charset="0"/>
                  <a:cs typeface="Ubuntu" charset="0"/>
                </a:defRPr>
              </a:lvl1pPr>
            </a:lstStyle>
            <a:p>
              <a:r>
                <a:rPr lang="en-GB" dirty="0"/>
                <a:t>Keg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6155F03-70EF-B54A-956B-D1C0FAC5D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662" y="2522128"/>
              <a:ext cx="1222473" cy="133360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CE7DC6-2DC4-9847-9A03-56CB75DF7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897" y="3193604"/>
              <a:ext cx="231765" cy="231765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BFA04AE-4272-064A-AECC-E9A91A391479}"/>
                </a:ext>
              </a:extLst>
            </p:cNvPr>
            <p:cNvCxnSpPr/>
            <p:nvPr/>
          </p:nvCxnSpPr>
          <p:spPr>
            <a:xfrm flipV="1">
              <a:off x="795898" y="2072239"/>
              <a:ext cx="0" cy="614821"/>
            </a:xfrm>
            <a:prstGeom prst="line">
              <a:avLst/>
            </a:prstGeom>
            <a:ln w="85725" cmpd="tri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0CC193C2-BEA6-DF42-8DCD-37C42DC3E780}"/>
                </a:ext>
              </a:extLst>
            </p:cNvPr>
            <p:cNvSpPr/>
            <p:nvPr/>
          </p:nvSpPr>
          <p:spPr>
            <a:xfrm flipH="1">
              <a:off x="795897" y="1736053"/>
              <a:ext cx="1699667" cy="712924"/>
            </a:xfrm>
            <a:prstGeom prst="arc">
              <a:avLst>
                <a:gd name="adj1" fmla="val 16573235"/>
                <a:gd name="adj2" fmla="val 0"/>
              </a:avLst>
            </a:prstGeom>
            <a:ln w="85725" cmpd="tri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2641AFB-9A37-0847-BF5C-EF8E863E28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1558" y="3297219"/>
              <a:ext cx="410919" cy="16097"/>
            </a:xfrm>
            <a:prstGeom prst="line">
              <a:avLst/>
            </a:prstGeom>
            <a:ln w="28575" cap="sq" cmpd="sng">
              <a:prstDash val="lgDashDot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E5A8CDBF-6672-C240-8F98-79E01DEAC56E}"/>
              </a:ext>
            </a:extLst>
          </p:cNvPr>
          <p:cNvSpPr txBox="1"/>
          <p:nvPr/>
        </p:nvSpPr>
        <p:spPr>
          <a:xfrm>
            <a:off x="911779" y="3456645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RFID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CA712B-5782-7447-8DC3-D22A34DC98DC}"/>
              </a:ext>
            </a:extLst>
          </p:cNvPr>
          <p:cNvSpPr txBox="1"/>
          <p:nvPr/>
        </p:nvSpPr>
        <p:spPr>
          <a:xfrm>
            <a:off x="2475182" y="2601886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NFC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AFC87C-789D-CE42-82FE-34C806400360}"/>
              </a:ext>
            </a:extLst>
          </p:cNvPr>
          <p:cNvSpPr txBox="1"/>
          <p:nvPr/>
        </p:nvSpPr>
        <p:spPr>
          <a:xfrm>
            <a:off x="10049010" y="3563849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8645F85-401E-8743-AA0B-7ED7AA4F28F5}"/>
              </a:ext>
            </a:extLst>
          </p:cNvPr>
          <p:cNvSpPr/>
          <p:nvPr/>
        </p:nvSpPr>
        <p:spPr>
          <a:xfrm>
            <a:off x="4774374" y="4063357"/>
            <a:ext cx="491832" cy="67025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691432B0-05A3-BD42-B76D-79368E106377}"/>
              </a:ext>
            </a:extLst>
          </p:cNvPr>
          <p:cNvSpPr/>
          <p:nvPr/>
        </p:nvSpPr>
        <p:spPr>
          <a:xfrm>
            <a:off x="4782338" y="3923673"/>
            <a:ext cx="491832" cy="1396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9D3A76F5-F1B1-1348-9284-0046F923D07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2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78" grpId="0"/>
      <p:bldP spid="79" grpId="0"/>
      <p:bldP spid="84" grpId="0"/>
      <p:bldP spid="93" grpId="0"/>
      <p:bldP spid="99" grpId="0"/>
      <p:bldP spid="101" grpId="0"/>
      <p:bldP spid="102" grpId="0"/>
      <p:bldP spid="103" grpId="0"/>
      <p:bldP spid="14" grpId="0" animBg="1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55077" y="2851785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A</a:t>
            </a:r>
            <a:r>
              <a:rPr lang="en-US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buser Stories</a:t>
            </a:r>
            <a:endParaRPr lang="en-US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822681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Exercício Prático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F52711-61AC-A44E-B5BF-E2AFDDB706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49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1030235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Exercício 1 – </a:t>
            </a:r>
            <a:r>
              <a:rPr lang="en-GB" sz="4800" b="1" dirty="0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A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buser Stories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F52711-61AC-A44E-B5BF-E2AFDDB706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513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5D695CB5-8FF3-8945-8E4A-CA3893CD490E}"/>
              </a:ext>
            </a:extLst>
          </p:cNvPr>
          <p:cNvSpPr txBox="1"/>
          <p:nvPr/>
        </p:nvSpPr>
        <p:spPr>
          <a:xfrm>
            <a:off x="292003" y="1852458"/>
            <a:ext cx="4803555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233D60"/>
                </a:solidFill>
              </a:rPr>
              <a:t>Instruções: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solidFill>
                  <a:srgbClr val="233D60"/>
                </a:solidFill>
              </a:rPr>
              <a:t>Analisem a arquitetura e, com base nas quatro perguntas, pensem e escrevem até </a:t>
            </a:r>
            <a:r>
              <a:rPr lang="pt-BR" sz="2800" b="1" dirty="0">
                <a:solidFill>
                  <a:srgbClr val="233D60"/>
                </a:solidFill>
              </a:rPr>
              <a:t>3</a:t>
            </a:r>
            <a:r>
              <a:rPr lang="pt-BR" sz="2800" dirty="0">
                <a:solidFill>
                  <a:srgbClr val="233D60"/>
                </a:solidFill>
              </a:rPr>
              <a:t> </a:t>
            </a:r>
            <a:r>
              <a:rPr lang="pt-BR" sz="2800" dirty="0" err="1">
                <a:solidFill>
                  <a:srgbClr val="FF0000"/>
                </a:solidFill>
              </a:rPr>
              <a:t>Abuser</a:t>
            </a:r>
            <a:r>
              <a:rPr lang="pt-BR" sz="2800" dirty="0">
                <a:solidFill>
                  <a:srgbClr val="233D60"/>
                </a:solidFill>
              </a:rPr>
              <a:t> </a:t>
            </a:r>
            <a:r>
              <a:rPr lang="pt-BR" sz="2800" dirty="0" err="1">
                <a:solidFill>
                  <a:srgbClr val="FF0000"/>
                </a:solidFill>
              </a:rPr>
              <a:t>Stories</a:t>
            </a:r>
            <a:r>
              <a:rPr lang="pt-BR" sz="2800" dirty="0">
                <a:solidFill>
                  <a:srgbClr val="233D60"/>
                </a:solidFill>
              </a:rPr>
              <a:t> no formato de card.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32BBB7-973D-7E40-A3BE-88DCF2EC17E4}"/>
              </a:ext>
            </a:extLst>
          </p:cNvPr>
          <p:cNvGrpSpPr/>
          <p:nvPr/>
        </p:nvGrpSpPr>
        <p:grpSpPr>
          <a:xfrm>
            <a:off x="5264308" y="4473178"/>
            <a:ext cx="6212114" cy="1941329"/>
            <a:chOff x="1872343" y="3886559"/>
            <a:chExt cx="8548914" cy="2514241"/>
          </a:xfrm>
        </p:grpSpPr>
        <p:sp useBgFill="1"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6F3B522-FA9C-0D40-BB53-B8808998DBF8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486B26-0981-C745-B836-B3BC88852317}"/>
                </a:ext>
              </a:extLst>
            </p:cNvPr>
            <p:cNvSpPr txBox="1"/>
            <p:nvPr/>
          </p:nvSpPr>
          <p:spPr>
            <a:xfrm>
              <a:off x="2409371" y="4507729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Eu, </a:t>
              </a:r>
              <a:r>
                <a:rPr lang="pt-BR" sz="2400" dirty="0">
                  <a:solidFill>
                    <a:schemeClr val="accent5">
                      <a:lumMod val="75000"/>
                    </a:schemeClr>
                  </a:solidFill>
                </a:rPr>
                <a:t>enquanto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_______________,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85E95E-1BED-204E-926B-E7CF01CC9AE8}"/>
                </a:ext>
              </a:extLst>
            </p:cNvPr>
            <p:cNvSpPr txBox="1"/>
            <p:nvPr/>
          </p:nvSpPr>
          <p:spPr>
            <a:xfrm>
              <a:off x="2409371" y="5074884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quero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____________________,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060761-E91F-FF4A-A397-823E43438509}"/>
                </a:ext>
              </a:extLst>
            </p:cNvPr>
            <p:cNvSpPr txBox="1"/>
            <p:nvPr/>
          </p:nvSpPr>
          <p:spPr>
            <a:xfrm>
              <a:off x="2409371" y="5639415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para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_____________________.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340E0C-176C-6A4A-8A4F-DDDEDF72F9A6}"/>
                </a:ext>
              </a:extLst>
            </p:cNvPr>
            <p:cNvSpPr txBox="1"/>
            <p:nvPr/>
          </p:nvSpPr>
          <p:spPr>
            <a:xfrm>
              <a:off x="1983016" y="3886559"/>
              <a:ext cx="54420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cap="small" dirty="0">
                  <a:solidFill>
                    <a:srgbClr val="DABA25"/>
                  </a:solidFill>
                </a:rPr>
                <a:t>STORY _________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35212BB-1532-124B-AD32-A9DE4F600BFD}"/>
                </a:ext>
              </a:extLst>
            </p:cNvPr>
            <p:cNvSpPr/>
            <p:nvPr/>
          </p:nvSpPr>
          <p:spPr>
            <a:xfrm flipH="1">
              <a:off x="9736831" y="3907994"/>
              <a:ext cx="582827" cy="5979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t-BR" sz="2400" b="1" cap="small" dirty="0">
                  <a:solidFill>
                    <a:srgbClr val="FF0000"/>
                  </a:solidFill>
                </a:rPr>
                <a:t>A</a:t>
              </a:r>
              <a:endParaRPr lang="pt-BR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438F4A-3290-C64A-BB7F-F88DE2B766E3}"/>
              </a:ext>
            </a:extLst>
          </p:cNvPr>
          <p:cNvGrpSpPr/>
          <p:nvPr/>
        </p:nvGrpSpPr>
        <p:grpSpPr>
          <a:xfrm>
            <a:off x="5280624" y="1904413"/>
            <a:ext cx="6212114" cy="2259107"/>
            <a:chOff x="1872343" y="3893035"/>
            <a:chExt cx="8548914" cy="2507765"/>
          </a:xfrm>
        </p:grpSpPr>
        <p:sp useBgFill="1"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0658AA-BF2F-9E46-83E1-14CA131BF905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7C6BFA-4413-2841-BFD1-2546BA8D121E}"/>
                </a:ext>
              </a:extLst>
            </p:cNvPr>
            <p:cNvSpPr txBox="1"/>
            <p:nvPr/>
          </p:nvSpPr>
          <p:spPr>
            <a:xfrm>
              <a:off x="2045947" y="4095065"/>
              <a:ext cx="8120628" cy="213216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BR" sz="2400" dirty="0">
                  <a:solidFill>
                    <a:srgbClr val="FF0000"/>
                  </a:solidFill>
                </a:rPr>
                <a:t>O </a:t>
              </a:r>
              <a:r>
                <a:rPr lang="pt-BR" sz="2400" u="sng" dirty="0">
                  <a:solidFill>
                    <a:srgbClr val="FF0000"/>
                  </a:solidFill>
                </a:rPr>
                <a:t>QUÊ</a:t>
              </a:r>
              <a:r>
                <a:rPr lang="pt-BR" sz="2400" dirty="0">
                  <a:solidFill>
                    <a:srgbClr val="FF0000"/>
                  </a:solidFill>
                </a:rPr>
                <a:t>, </a:t>
              </a:r>
            </a:p>
            <a:p>
              <a:pPr algn="ctr">
                <a:lnSpc>
                  <a:spcPct val="120000"/>
                </a:lnSpc>
              </a:pPr>
              <a:r>
                <a:rPr lang="pt-BR" sz="2400" u="sng" dirty="0">
                  <a:solidFill>
                    <a:srgbClr val="FF0000"/>
                  </a:solidFill>
                </a:rPr>
                <a:t>QUÃO</a:t>
              </a:r>
              <a:r>
                <a:rPr lang="pt-BR" sz="2400" dirty="0">
                  <a:solidFill>
                    <a:srgbClr val="FF0000"/>
                  </a:solidFill>
                </a:rPr>
                <a:t> a importância disso, </a:t>
              </a:r>
            </a:p>
            <a:p>
              <a:pPr algn="ctr">
                <a:lnSpc>
                  <a:spcPct val="120000"/>
                </a:lnSpc>
              </a:pPr>
              <a:r>
                <a:rPr lang="pt-BR" sz="2400" u="sng" dirty="0">
                  <a:solidFill>
                    <a:srgbClr val="FF0000"/>
                  </a:solidFill>
                </a:rPr>
                <a:t>QUEM</a:t>
              </a:r>
              <a:r>
                <a:rPr lang="pt-BR" sz="2400" dirty="0">
                  <a:solidFill>
                    <a:srgbClr val="FF0000"/>
                  </a:solidFill>
                </a:rPr>
                <a:t> atacará e </a:t>
              </a:r>
            </a:p>
            <a:p>
              <a:pPr algn="ctr">
                <a:lnSpc>
                  <a:spcPct val="120000"/>
                </a:lnSpc>
              </a:pPr>
              <a:r>
                <a:rPr lang="pt-BR" sz="2400" dirty="0">
                  <a:solidFill>
                    <a:srgbClr val="FF0000"/>
                  </a:solidFill>
                </a:rPr>
                <a:t>usando </a:t>
              </a:r>
              <a:r>
                <a:rPr lang="pt-BR" sz="2400" u="sng" dirty="0">
                  <a:solidFill>
                    <a:srgbClr val="FF0000"/>
                  </a:solidFill>
                </a:rPr>
                <a:t>QUAIS</a:t>
              </a:r>
              <a:r>
                <a:rPr lang="pt-BR" sz="2400" dirty="0">
                  <a:solidFill>
                    <a:srgbClr val="FF0000"/>
                  </a:solidFill>
                </a:rPr>
                <a:t> Métodos</a:t>
              </a:r>
              <a:endParaRPr lang="pt-BR" sz="24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25" name="Down Arrow 24">
            <a:extLst>
              <a:ext uri="{FF2B5EF4-FFF2-40B4-BE49-F238E27FC236}">
                <a16:creationId xmlns:a16="http://schemas.microsoft.com/office/drawing/2014/main" id="{DFA1C81A-282B-504D-8EE4-453F77E37367}"/>
              </a:ext>
            </a:extLst>
          </p:cNvPr>
          <p:cNvSpPr/>
          <p:nvPr/>
        </p:nvSpPr>
        <p:spPr>
          <a:xfrm rot="16200000">
            <a:off x="4608554" y="5228962"/>
            <a:ext cx="438600" cy="482674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B4C4AE56-C65F-2A4C-B263-6E5D9DFBB79D}"/>
              </a:ext>
            </a:extLst>
          </p:cNvPr>
          <p:cNvSpPr/>
          <p:nvPr/>
        </p:nvSpPr>
        <p:spPr>
          <a:xfrm rot="16200000">
            <a:off x="4430754" y="3127219"/>
            <a:ext cx="438600" cy="838274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7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Arquitetura do Produto </a:t>
            </a:r>
            <a:r>
              <a:rPr lang="pt-BR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BaaS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248388" y="1999151"/>
            <a:ext cx="2462508" cy="11792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794339" y="2010943"/>
            <a:ext cx="3040749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42728" y="2191218"/>
            <a:ext cx="190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Tavern Gateway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45730" y="805585"/>
            <a:ext cx="224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Smart Tap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79666" y="3013589"/>
            <a:ext cx="221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Brewery Server</a:t>
            </a:r>
          </a:p>
        </p:txBody>
      </p:sp>
      <p:pic>
        <p:nvPicPr>
          <p:cNvPr id="56" name="Imagem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894" y="1013660"/>
            <a:ext cx="1277419" cy="199456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27" y="1521695"/>
            <a:ext cx="1909823" cy="95491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84662" y="3761542"/>
            <a:ext cx="122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Keg</a:t>
            </a:r>
          </a:p>
        </p:txBody>
      </p:sp>
      <p:cxnSp>
        <p:nvCxnSpPr>
          <p:cNvPr id="42" name="Straight Connector 41"/>
          <p:cNvCxnSpPr>
            <a:cxnSpLocks/>
            <a:endCxn id="70" idx="0"/>
          </p:cNvCxnSpPr>
          <p:nvPr/>
        </p:nvCxnSpPr>
        <p:spPr>
          <a:xfrm>
            <a:off x="1377642" y="2150059"/>
            <a:ext cx="1072" cy="99909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cxnSpLocks/>
            <a:stCxn id="37" idx="2"/>
          </p:cNvCxnSpPr>
          <p:nvPr/>
        </p:nvCxnSpPr>
        <p:spPr>
          <a:xfrm flipH="1">
            <a:off x="10567509" y="3382921"/>
            <a:ext cx="17539" cy="80111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/>
        </p:nvGrpSpPr>
        <p:grpSpPr>
          <a:xfrm>
            <a:off x="1197432" y="3149150"/>
            <a:ext cx="362563" cy="351009"/>
            <a:chOff x="5600717" y="1775111"/>
            <a:chExt cx="1536171" cy="958915"/>
          </a:xfrm>
        </p:grpSpPr>
        <p:sp>
          <p:nvSpPr>
            <p:cNvPr id="70" name="AutoShape 36"/>
            <p:cNvSpPr>
              <a:spLocks noChangeArrowheads="1"/>
            </p:cNvSpPr>
            <p:nvPr/>
          </p:nvSpPr>
          <p:spPr bwMode="auto">
            <a:xfrm>
              <a:off x="5600717" y="1775111"/>
              <a:ext cx="1536171" cy="958915"/>
            </a:xfrm>
            <a:prstGeom prst="roundRect">
              <a:avLst>
                <a:gd name="adj" fmla="val 9259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pt-BR"/>
            </a:p>
          </p:txBody>
        </p:sp>
        <p:sp>
          <p:nvSpPr>
            <p:cNvPr id="71" name="Elipse 31"/>
            <p:cNvSpPr>
              <a:spLocks noChangeArrowheads="1"/>
            </p:cNvSpPr>
            <p:nvPr/>
          </p:nvSpPr>
          <p:spPr bwMode="auto">
            <a:xfrm>
              <a:off x="5839755" y="1959479"/>
              <a:ext cx="1049016" cy="626584"/>
            </a:xfrm>
            <a:prstGeom prst="ellipse">
              <a:avLst/>
            </a:prstGeom>
            <a:noFill/>
            <a:ln w="95250" cmpd="tri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pt-BR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7527637" y="2039201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TCP/IP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316565" y="1999151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UDP</a:t>
            </a:r>
          </a:p>
        </p:txBody>
      </p:sp>
      <p:cxnSp>
        <p:nvCxnSpPr>
          <p:cNvPr id="80" name="Straight Connector 79"/>
          <p:cNvCxnSpPr>
            <a:cxnSpLocks/>
          </p:cNvCxnSpPr>
          <p:nvPr/>
        </p:nvCxnSpPr>
        <p:spPr>
          <a:xfrm>
            <a:off x="1394292" y="2143222"/>
            <a:ext cx="251438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653286" y="5388212"/>
            <a:ext cx="1863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Tavern Admin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55F03-70EF-B54A-956B-D1C0FAC5DFC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2" y="2522128"/>
            <a:ext cx="1222473" cy="1333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DC1E6-7BD8-3C46-9CDA-3BC1BDC1E79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04" y="632296"/>
            <a:ext cx="1338131" cy="2372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CE7DC6-2DC4-9847-9A03-56CB75DF7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97" y="3193604"/>
            <a:ext cx="231765" cy="23176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FA04AE-4272-064A-AECC-E9A91A391479}"/>
              </a:ext>
            </a:extLst>
          </p:cNvPr>
          <p:cNvCxnSpPr/>
          <p:nvPr/>
        </p:nvCxnSpPr>
        <p:spPr>
          <a:xfrm flipV="1">
            <a:off x="795898" y="2072239"/>
            <a:ext cx="0" cy="614821"/>
          </a:xfrm>
          <a:prstGeom prst="line">
            <a:avLst/>
          </a:prstGeom>
          <a:ln w="85725" cmpd="tri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0CC193C2-BEA6-DF42-8DCD-37C42DC3E780}"/>
              </a:ext>
            </a:extLst>
          </p:cNvPr>
          <p:cNvSpPr/>
          <p:nvPr/>
        </p:nvSpPr>
        <p:spPr>
          <a:xfrm flipH="1">
            <a:off x="795897" y="1736053"/>
            <a:ext cx="1699667" cy="712924"/>
          </a:xfrm>
          <a:prstGeom prst="arc">
            <a:avLst>
              <a:gd name="adj1" fmla="val 16573235"/>
              <a:gd name="adj2" fmla="val 0"/>
            </a:avLst>
          </a:prstGeom>
          <a:ln w="85725" cmpd="tri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8E39DE-BF61-AE45-985E-0BDC4826045B}"/>
              </a:ext>
            </a:extLst>
          </p:cNvPr>
          <p:cNvGrpSpPr/>
          <p:nvPr/>
        </p:nvGrpSpPr>
        <p:grpSpPr>
          <a:xfrm>
            <a:off x="2306024" y="1198927"/>
            <a:ext cx="491754" cy="1585861"/>
            <a:chOff x="2581686" y="1351856"/>
            <a:chExt cx="491754" cy="1335204"/>
          </a:xfrm>
          <a:effectLst/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B6C9025-8A97-294F-9D37-7D552AAFB749}"/>
                </a:ext>
              </a:extLst>
            </p:cNvPr>
            <p:cNvSpPr/>
            <p:nvPr/>
          </p:nvSpPr>
          <p:spPr>
            <a:xfrm>
              <a:off x="2602155" y="1351856"/>
              <a:ext cx="433026" cy="1335204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2637362" y="2229153"/>
              <a:ext cx="362563" cy="351009"/>
              <a:chOff x="5600717" y="1775111"/>
              <a:chExt cx="1536171" cy="958915"/>
            </a:xfrm>
          </p:grpSpPr>
          <p:sp>
            <p:nvSpPr>
              <p:cNvPr id="66" name="AutoShape 36"/>
              <p:cNvSpPr>
                <a:spLocks noChangeArrowheads="1"/>
              </p:cNvSpPr>
              <p:nvPr/>
            </p:nvSpPr>
            <p:spPr bwMode="auto">
              <a:xfrm>
                <a:off x="5600717" y="1775111"/>
                <a:ext cx="1536171" cy="958915"/>
              </a:xfrm>
              <a:prstGeom prst="roundRect">
                <a:avLst>
                  <a:gd name="adj" fmla="val 9259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67" name="Elipse 31"/>
              <p:cNvSpPr>
                <a:spLocks noChangeArrowheads="1"/>
              </p:cNvSpPr>
              <p:nvPr/>
            </p:nvSpPr>
            <p:spPr bwMode="auto">
              <a:xfrm>
                <a:off x="5839755" y="1959479"/>
                <a:ext cx="1049016" cy="626584"/>
              </a:xfrm>
              <a:prstGeom prst="ellipse">
                <a:avLst/>
              </a:prstGeom>
              <a:noFill/>
              <a:ln w="95250" cmpd="tri" algn="ctr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58" name="AutoShape 36">
              <a:extLst>
                <a:ext uri="{FF2B5EF4-FFF2-40B4-BE49-F238E27FC236}">
                  <a16:creationId xmlns:a16="http://schemas.microsoft.com/office/drawing/2014/main" id="{A498C6EA-4E33-D245-AD5C-4C5F88A16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1402" y="1484430"/>
              <a:ext cx="362563" cy="183808"/>
            </a:xfrm>
            <a:prstGeom prst="roundRect">
              <a:avLst>
                <a:gd name="adj" fmla="val 9259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square" anchor="ctr">
              <a:noAutofit/>
            </a:bodyPr>
            <a:lstStyle/>
            <a:p>
              <a:endParaRPr lang="pt-BR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D71E3BAA-7EE9-8F4B-B2A9-3876E25D4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1686" y="1647998"/>
              <a:ext cx="491754" cy="452414"/>
            </a:xfrm>
            <a:prstGeom prst="rect">
              <a:avLst/>
            </a:prstGeom>
          </p:spPr>
        </p:pic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60AD3A5B-A6C2-E44F-B934-229D3A20BC6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879" y="4066489"/>
            <a:ext cx="1134337" cy="1440428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8689D423-DFD5-C847-AEA7-A960ED8EA5AD}"/>
              </a:ext>
            </a:extLst>
          </p:cNvPr>
          <p:cNvSpPr txBox="1"/>
          <p:nvPr/>
        </p:nvSpPr>
        <p:spPr>
          <a:xfrm>
            <a:off x="6829623" y="5401998"/>
            <a:ext cx="127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 err="1"/>
              <a:t>IoB</a:t>
            </a:r>
            <a:r>
              <a:rPr lang="en-GB" dirty="0"/>
              <a:t> Wallet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5A5B6C2C-982D-6341-BD4B-0E0DE5BDD71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24" y="4022754"/>
            <a:ext cx="1134337" cy="1440428"/>
          </a:xfrm>
          <a:prstGeom prst="rect">
            <a:avLst/>
          </a:prstGeom>
        </p:spPr>
      </p:pic>
      <p:pic>
        <p:nvPicPr>
          <p:cNvPr id="97" name="Picture 8" descr="http://thefinanser.co.uk/.a/6a01053620481c970b017c31725341970b-150wi">
            <a:extLst>
              <a:ext uri="{FF2B5EF4-FFF2-40B4-BE49-F238E27FC236}">
                <a16:creationId xmlns:a16="http://schemas.microsoft.com/office/drawing/2014/main" id="{3340CF7F-668D-D848-957E-4C466504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55840" y="3546974"/>
            <a:ext cx="455082" cy="548052"/>
          </a:xfrm>
          <a:prstGeom prst="rect">
            <a:avLst/>
          </a:prstGeom>
          <a:effectLst/>
          <a:extLst/>
        </p:spPr>
      </p:pic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BE62984-A0B4-8D42-9C6D-17BB5C0EC68C}"/>
              </a:ext>
            </a:extLst>
          </p:cNvPr>
          <p:cNvCxnSpPr>
            <a:cxnSpLocks/>
          </p:cNvCxnSpPr>
          <p:nvPr/>
        </p:nvCxnSpPr>
        <p:spPr>
          <a:xfrm flipH="1">
            <a:off x="7697233" y="2362228"/>
            <a:ext cx="2227662" cy="1768646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29177B38-EF12-1043-B15F-7ECAF899A6FE}"/>
              </a:ext>
            </a:extLst>
          </p:cNvPr>
          <p:cNvSpPr txBox="1"/>
          <p:nvPr/>
        </p:nvSpPr>
        <p:spPr>
          <a:xfrm>
            <a:off x="7343220" y="3395137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2641AFB-9A37-0847-BF5C-EF8E863E28CB}"/>
              </a:ext>
            </a:extLst>
          </p:cNvPr>
          <p:cNvCxnSpPr>
            <a:cxnSpLocks/>
          </p:cNvCxnSpPr>
          <p:nvPr/>
        </p:nvCxnSpPr>
        <p:spPr>
          <a:xfrm flipV="1">
            <a:off x="921558" y="3297219"/>
            <a:ext cx="410919" cy="16097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5A8CDBF-6672-C240-8F98-79E01DEAC56E}"/>
              </a:ext>
            </a:extLst>
          </p:cNvPr>
          <p:cNvSpPr txBox="1"/>
          <p:nvPr/>
        </p:nvSpPr>
        <p:spPr>
          <a:xfrm>
            <a:off x="911779" y="3456645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RFID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CA712B-5782-7447-8DC3-D22A34DC98DC}"/>
              </a:ext>
            </a:extLst>
          </p:cNvPr>
          <p:cNvSpPr txBox="1"/>
          <p:nvPr/>
        </p:nvSpPr>
        <p:spPr>
          <a:xfrm>
            <a:off x="2475182" y="2601886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NFC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AFC87C-789D-CE42-82FE-34C806400360}"/>
              </a:ext>
            </a:extLst>
          </p:cNvPr>
          <p:cNvSpPr txBox="1"/>
          <p:nvPr/>
        </p:nvSpPr>
        <p:spPr>
          <a:xfrm>
            <a:off x="10049010" y="3563849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</p:spTree>
    <p:extLst>
      <p:ext uri="{BB962C8B-B14F-4D97-AF65-F5344CB8AC3E}">
        <p14:creationId xmlns:p14="http://schemas.microsoft.com/office/powerpoint/2010/main" val="417035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55077" y="1683656"/>
            <a:ext cx="10081846" cy="31786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Vamos baixar o </a:t>
            </a:r>
          </a:p>
          <a:p>
            <a:pPr algn="ctr"/>
            <a:r>
              <a:rPr lang="pt-BR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nível</a:t>
            </a:r>
            <a:endParaRPr lang="pt-BR" sz="6600" b="1" i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F52711-61AC-A44E-B5BF-E2AFDDB706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48FF07-D510-7A4D-A022-A5AB5E4801BB}"/>
              </a:ext>
            </a:extLst>
          </p:cNvPr>
          <p:cNvSpPr txBox="1">
            <a:spLocks/>
          </p:cNvSpPr>
          <p:nvPr/>
        </p:nvSpPr>
        <p:spPr>
          <a:xfrm>
            <a:off x="9100457" y="381964"/>
            <a:ext cx="2977266" cy="60882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700" b="1" dirty="0">
                <a:solidFill>
                  <a:srgbClr val="E7AE34"/>
                </a:solidFill>
                <a:latin typeface="Ubuntu" charset="0"/>
                <a:ea typeface="Ubuntu" charset="0"/>
                <a:cs typeface="Ubuntu" charset="0"/>
              </a:rPr>
              <a:t>?</a:t>
            </a:r>
            <a:endParaRPr lang="en-US" sz="6600" b="1" dirty="0">
              <a:solidFill>
                <a:srgbClr val="E7AE34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56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84107" y="1190171"/>
            <a:ext cx="10081846" cy="19447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Modelagem de Segurança de Aplicações</a:t>
            </a:r>
            <a:endParaRPr lang="pt-BR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96640DBA-09B9-1641-9B38-094DDEB20FCF}"/>
              </a:ext>
            </a:extLst>
          </p:cNvPr>
          <p:cNvSpPr txBox="1"/>
          <p:nvPr/>
        </p:nvSpPr>
        <p:spPr>
          <a:xfrm>
            <a:off x="1221992" y="3468960"/>
            <a:ext cx="10081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cap="small" dirty="0">
                <a:solidFill>
                  <a:srgbClr val="233D60"/>
                </a:solidFill>
              </a:rPr>
              <a:t>através do método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32A146-DECF-154D-80F2-F6B273A40D06}"/>
              </a:ext>
            </a:extLst>
          </p:cNvPr>
          <p:cNvSpPr txBox="1">
            <a:spLocks/>
          </p:cNvSpPr>
          <p:nvPr/>
        </p:nvSpPr>
        <p:spPr>
          <a:xfrm>
            <a:off x="1221992" y="39921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rgbClr val="FF000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AE08E-4461-8249-BA8D-F5DFF8EA3833}"/>
              </a:ext>
            </a:extLst>
          </p:cNvPr>
          <p:cNvSpPr txBox="1">
            <a:spLocks/>
          </p:cNvSpPr>
          <p:nvPr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828A3B-ABFC-FD45-93C2-28B0E3E1D30D}"/>
              </a:ext>
            </a:extLst>
          </p:cNvPr>
          <p:cNvSpPr txBox="1">
            <a:spLocks/>
          </p:cNvSpPr>
          <p:nvPr/>
        </p:nvSpPr>
        <p:spPr>
          <a:xfrm>
            <a:off x="1374392" y="41445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S.T.R.I.D.E.</a:t>
            </a:r>
          </a:p>
        </p:txBody>
      </p:sp>
    </p:spTree>
    <p:extLst>
      <p:ext uri="{BB962C8B-B14F-4D97-AF65-F5344CB8AC3E}">
        <p14:creationId xmlns:p14="http://schemas.microsoft.com/office/powerpoint/2010/main" val="34094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alphaModFix amt="93000"/>
          </a:blip>
          <a:srcRect t="12485" b="12485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21896" y="1131914"/>
            <a:ext cx="10769032" cy="5241503"/>
          </a:xfrm>
          <a:prstGeom prst="roundRect">
            <a:avLst>
              <a:gd name="adj" fmla="val 6560"/>
            </a:avLst>
          </a:prstGeom>
          <a:solidFill>
            <a:srgbClr val="233D6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24872" y="1220064"/>
            <a:ext cx="618734" cy="515335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T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R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I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D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E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305211" y="1191035"/>
            <a:ext cx="6992071" cy="524150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ED7F25"/>
              </a:buClr>
            </a:pPr>
            <a:r>
              <a:rPr lang="en-US" sz="6000" b="1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en-US" sz="4800" dirty="0" err="1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poofing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l">
              <a:buClr>
                <a:srgbClr val="ED7F25"/>
              </a:buClr>
            </a:pPr>
            <a:r>
              <a:rPr lang="en-US" sz="6000" b="1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en-US" sz="4800" dirty="0" err="1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ampering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l">
              <a:buClr>
                <a:srgbClr val="ED7F25"/>
              </a:buClr>
            </a:pPr>
            <a:r>
              <a:rPr lang="en-US" sz="6000" b="1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en-US" sz="4800" dirty="0" err="1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epudiation</a:t>
            </a:r>
            <a:endParaRPr lang="en-US" sz="48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l">
              <a:buClr>
                <a:srgbClr val="ED7F25"/>
              </a:buClr>
            </a:pPr>
            <a:r>
              <a:rPr lang="en-US" sz="6000" b="1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en-US" sz="4800" dirty="0" err="1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nformation</a:t>
            </a:r>
            <a:r>
              <a:rPr lang="en-US" sz="4800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Disclosure</a:t>
            </a:r>
          </a:p>
          <a:p>
            <a:pPr algn="l">
              <a:buClr>
                <a:srgbClr val="ED7F25"/>
              </a:buClr>
            </a:pPr>
            <a:r>
              <a:rPr lang="en-US" sz="6000" b="1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en-US" sz="4800" dirty="0" err="1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enial</a:t>
            </a:r>
            <a:r>
              <a:rPr lang="en-US" sz="4800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of Service</a:t>
            </a:r>
          </a:p>
          <a:p>
            <a:pPr algn="l">
              <a:buClr>
                <a:srgbClr val="ED7F25"/>
              </a:buClr>
            </a:pPr>
            <a:r>
              <a:rPr lang="en-US" sz="6000" b="1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en-US" sz="4800" dirty="0" err="1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scalation</a:t>
            </a:r>
            <a:r>
              <a:rPr lang="en-US" sz="4800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 of Privileges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4C502F1-80E3-8D43-90A2-0BB875E5789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27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0BD4DC84-4C86-2240-B56D-E155ADDE3338}"/>
              </a:ext>
            </a:extLst>
          </p:cNvPr>
          <p:cNvSpPr/>
          <p:nvPr/>
        </p:nvSpPr>
        <p:spPr>
          <a:xfrm>
            <a:off x="8445660" y="1220063"/>
            <a:ext cx="1250066" cy="4995541"/>
          </a:xfrm>
          <a:prstGeom prst="chevron">
            <a:avLst>
              <a:gd name="adj" fmla="val 48148"/>
            </a:avLst>
          </a:prstGeom>
          <a:solidFill>
            <a:schemeClr val="accent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CaixaDeTexto 3">
            <a:extLst>
              <a:ext uri="{FF2B5EF4-FFF2-40B4-BE49-F238E27FC236}">
                <a16:creationId xmlns:a16="http://schemas.microsoft.com/office/drawing/2014/main" id="{2FB0B396-4417-014A-BC1D-E66D96A075A0}"/>
              </a:ext>
            </a:extLst>
          </p:cNvPr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chemeClr val="bg1"/>
                </a:solidFill>
                <a:latin typeface="Ubuntu" charset="0"/>
              </a:rPr>
              <a:t>As Ameaças do </a:t>
            </a:r>
            <a:r>
              <a:rPr lang="en-GB" sz="4000" dirty="0">
                <a:solidFill>
                  <a:schemeClr val="bg1"/>
                </a:solidFill>
                <a:latin typeface="Ubuntu" charset="0"/>
              </a:rPr>
              <a:t>S.T.R.I.D.E.</a:t>
            </a:r>
          </a:p>
        </p:txBody>
      </p:sp>
    </p:spTree>
    <p:extLst>
      <p:ext uri="{BB962C8B-B14F-4D97-AF65-F5344CB8AC3E}">
        <p14:creationId xmlns:p14="http://schemas.microsoft.com/office/powerpoint/2010/main" val="18364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alphaModFix amt="93000"/>
          </a:blip>
          <a:srcRect t="12485" b="12485"/>
          <a:stretch/>
        </p:blipFill>
        <p:spPr>
          <a:xfrm flipH="1">
            <a:off x="10411" y="-2557"/>
            <a:ext cx="12192000" cy="6858000"/>
          </a:xfrm>
          <a:prstGeom prst="rect">
            <a:avLst/>
          </a:prstGeom>
        </p:spPr>
      </p:pic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chemeClr val="bg1"/>
                </a:solidFill>
                <a:latin typeface="Ubuntu" charset="0"/>
              </a:rPr>
              <a:t>As Ameaças do </a:t>
            </a:r>
            <a:r>
              <a:rPr lang="en-GB" sz="4000" dirty="0">
                <a:solidFill>
                  <a:schemeClr val="bg1"/>
                </a:solidFill>
                <a:latin typeface="Ubuntu" charset="0"/>
              </a:rPr>
              <a:t>S.T.R.I.D.E.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8286" y="1114847"/>
            <a:ext cx="10769032" cy="5241503"/>
          </a:xfrm>
          <a:prstGeom prst="roundRect">
            <a:avLst>
              <a:gd name="adj" fmla="val 6560"/>
            </a:avLst>
          </a:prstGeom>
          <a:solidFill>
            <a:srgbClr val="233D6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36447" y="1220063"/>
            <a:ext cx="618734" cy="515335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T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R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I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D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E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376072" y="1223994"/>
            <a:ext cx="7804298" cy="492443"/>
          </a:xfrm>
          <a:prstGeom prst="rect">
            <a:avLst/>
          </a:prstGeom>
        </p:spPr>
        <p:txBody>
          <a:bodyPr vert="horz" wrap="none" lIns="91440" tIns="0" rIns="91440" bIns="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>
                <a:srgbClr val="ED7F25"/>
              </a:buClr>
            </a:pPr>
            <a:r>
              <a:rPr lang="pt-BR" sz="3600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Personificação</a:t>
            </a:r>
          </a:p>
        </p:txBody>
      </p:sp>
      <p:sp>
        <p:nvSpPr>
          <p:cNvPr id="8" name="Chevron 7"/>
          <p:cNvSpPr/>
          <p:nvPr/>
        </p:nvSpPr>
        <p:spPr>
          <a:xfrm>
            <a:off x="1936671" y="1220063"/>
            <a:ext cx="1250066" cy="4995541"/>
          </a:xfrm>
          <a:prstGeom prst="chevron">
            <a:avLst>
              <a:gd name="adj" fmla="val 48148"/>
            </a:avLst>
          </a:prstGeom>
          <a:solidFill>
            <a:schemeClr val="accent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674163-3E11-1F4B-99ED-EED136649B4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28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743471-04BF-1847-8E98-8386431BCE24}"/>
              </a:ext>
            </a:extLst>
          </p:cNvPr>
          <p:cNvSpPr txBox="1"/>
          <p:nvPr/>
        </p:nvSpPr>
        <p:spPr>
          <a:xfrm>
            <a:off x="3376072" y="1658640"/>
            <a:ext cx="780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7AE34"/>
                </a:solidFill>
              </a:rPr>
              <a:t>Se fazer passar por outra pessoa, dispositivo ou objeto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7517BA-7A53-B548-88C8-EF802DAB3F61}"/>
              </a:ext>
            </a:extLst>
          </p:cNvPr>
          <p:cNvSpPr txBox="1"/>
          <p:nvPr/>
        </p:nvSpPr>
        <p:spPr>
          <a:xfrm>
            <a:off x="3376072" y="2454655"/>
            <a:ext cx="780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7AE34"/>
                </a:solidFill>
              </a:rPr>
              <a:t>Forjar, adulterar ou alterar algum dado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A58E8E-16E5-944D-AED4-74303C4899C6}"/>
              </a:ext>
            </a:extLst>
          </p:cNvPr>
          <p:cNvSpPr txBox="1"/>
          <p:nvPr/>
        </p:nvSpPr>
        <p:spPr>
          <a:xfrm>
            <a:off x="3376072" y="3314338"/>
            <a:ext cx="780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7AE34"/>
                </a:solidFill>
              </a:rPr>
              <a:t>Negar que fez determinada ação ou operação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008432-84C9-8E49-8C64-2A7D5CEA98D6}"/>
              </a:ext>
            </a:extLst>
          </p:cNvPr>
          <p:cNvSpPr txBox="1"/>
          <p:nvPr/>
        </p:nvSpPr>
        <p:spPr>
          <a:xfrm>
            <a:off x="3376072" y="4176738"/>
            <a:ext cx="780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7AE34"/>
                </a:solidFill>
              </a:rPr>
              <a:t>Brecha de privacidade, exposição indevida ou roubo de dados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763B48-B6C7-9145-BE77-7EAF76107370}"/>
              </a:ext>
            </a:extLst>
          </p:cNvPr>
          <p:cNvSpPr txBox="1"/>
          <p:nvPr/>
        </p:nvSpPr>
        <p:spPr>
          <a:xfrm>
            <a:off x="3376072" y="5022349"/>
            <a:ext cx="780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7AE34"/>
                </a:solidFill>
              </a:rPr>
              <a:t>Tornar informações, serviços ou dispositivos indisponíveis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6AD6DC-CCC3-6B46-ADCF-E78CD3D90DA6}"/>
              </a:ext>
            </a:extLst>
          </p:cNvPr>
          <p:cNvSpPr txBox="1"/>
          <p:nvPr/>
        </p:nvSpPr>
        <p:spPr>
          <a:xfrm>
            <a:off x="3376072" y="5879634"/>
            <a:ext cx="780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7AE34"/>
                </a:solidFill>
              </a:rPr>
              <a:t>Obter acesso indevido a recursos ou transações protegidas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7DB9480-C6AB-424A-9C1B-8B6046C08F6A}"/>
              </a:ext>
            </a:extLst>
          </p:cNvPr>
          <p:cNvSpPr txBox="1">
            <a:spLocks/>
          </p:cNvSpPr>
          <p:nvPr/>
        </p:nvSpPr>
        <p:spPr>
          <a:xfrm>
            <a:off x="3376072" y="2078174"/>
            <a:ext cx="7896453" cy="492443"/>
          </a:xfrm>
          <a:prstGeom prst="rect">
            <a:avLst/>
          </a:prstGeom>
        </p:spPr>
        <p:txBody>
          <a:bodyPr vert="horz" wrap="none" lIns="91440" tIns="0" rIns="91440" bIns="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>
                <a:srgbClr val="ED7F25"/>
              </a:buClr>
            </a:pPr>
            <a:r>
              <a:rPr lang="pt-BR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Modificação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01CFD6A-7EFF-264B-BCCF-7AC6581E9BD2}"/>
              </a:ext>
            </a:extLst>
          </p:cNvPr>
          <p:cNvSpPr txBox="1">
            <a:spLocks/>
          </p:cNvSpPr>
          <p:nvPr/>
        </p:nvSpPr>
        <p:spPr>
          <a:xfrm>
            <a:off x="3376072" y="2934000"/>
            <a:ext cx="7804298" cy="492443"/>
          </a:xfrm>
          <a:prstGeom prst="rect">
            <a:avLst/>
          </a:prstGeom>
        </p:spPr>
        <p:txBody>
          <a:bodyPr vert="horz" wrap="none" lIns="91440" tIns="0" rIns="91440" bIns="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>
                <a:srgbClr val="ED7F25"/>
              </a:buClr>
            </a:pPr>
            <a:r>
              <a:rPr lang="pt-BR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Repúdio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88AB991-A3D5-1445-9665-0F6DF2ADB9D0}"/>
              </a:ext>
            </a:extLst>
          </p:cNvPr>
          <p:cNvSpPr txBox="1">
            <a:spLocks/>
          </p:cNvSpPr>
          <p:nvPr/>
        </p:nvSpPr>
        <p:spPr>
          <a:xfrm>
            <a:off x="3376072" y="3795589"/>
            <a:ext cx="7804298" cy="492443"/>
          </a:xfrm>
          <a:prstGeom prst="rect">
            <a:avLst/>
          </a:prstGeom>
        </p:spPr>
        <p:txBody>
          <a:bodyPr vert="horz" wrap="none" lIns="91440" tIns="0" rIns="91440" bIns="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>
                <a:srgbClr val="ED7F25"/>
              </a:buClr>
            </a:pPr>
            <a:r>
              <a:rPr lang="pt-BR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Vazamento de Informações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120221E-77B8-3249-A238-45EEAB2382FC}"/>
              </a:ext>
            </a:extLst>
          </p:cNvPr>
          <p:cNvSpPr txBox="1">
            <a:spLocks/>
          </p:cNvSpPr>
          <p:nvPr/>
        </p:nvSpPr>
        <p:spPr>
          <a:xfrm>
            <a:off x="3351255" y="4647813"/>
            <a:ext cx="7804298" cy="492443"/>
          </a:xfrm>
          <a:prstGeom prst="rect">
            <a:avLst/>
          </a:prstGeom>
        </p:spPr>
        <p:txBody>
          <a:bodyPr vert="horz" wrap="none" lIns="91440" tIns="0" rIns="91440" bIns="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>
                <a:srgbClr val="ED7F25"/>
              </a:buClr>
            </a:pPr>
            <a:r>
              <a:rPr lang="pt-BR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Negação de Serviço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0B5D252-0628-CD41-94E0-7C3C7155C957}"/>
              </a:ext>
            </a:extLst>
          </p:cNvPr>
          <p:cNvSpPr txBox="1">
            <a:spLocks/>
          </p:cNvSpPr>
          <p:nvPr/>
        </p:nvSpPr>
        <p:spPr>
          <a:xfrm>
            <a:off x="3376072" y="5480362"/>
            <a:ext cx="7804298" cy="492443"/>
          </a:xfrm>
          <a:prstGeom prst="rect">
            <a:avLst/>
          </a:prstGeom>
        </p:spPr>
        <p:txBody>
          <a:bodyPr vert="horz" wrap="none" lIns="91440" tIns="0" rIns="91440" bIns="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>
                <a:srgbClr val="ED7F25"/>
              </a:buClr>
            </a:pPr>
            <a:r>
              <a:rPr lang="pt-BR" dirty="0">
                <a:solidFill>
                  <a:srgbClr val="DABA25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Escalação de Privilégios</a:t>
            </a:r>
          </a:p>
        </p:txBody>
      </p:sp>
    </p:spTree>
    <p:extLst>
      <p:ext uri="{BB962C8B-B14F-4D97-AF65-F5344CB8AC3E}">
        <p14:creationId xmlns:p14="http://schemas.microsoft.com/office/powerpoint/2010/main" val="159247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chemeClr val="bg1"/>
                </a:solidFill>
                <a:latin typeface="Ubuntu" charset="0"/>
              </a:rPr>
              <a:t>Contramedidas a </a:t>
            </a:r>
            <a:r>
              <a:rPr lang="en-GB" sz="4000" dirty="0">
                <a:solidFill>
                  <a:schemeClr val="bg1"/>
                </a:solidFill>
                <a:latin typeface="Ubuntu" charset="0"/>
              </a:rPr>
              <a:t>S.T.R.I.D.E.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8286" y="1114847"/>
            <a:ext cx="10769032" cy="5241503"/>
          </a:xfrm>
          <a:prstGeom prst="roundRect">
            <a:avLst>
              <a:gd name="adj" fmla="val 6560"/>
            </a:avLst>
          </a:prstGeom>
          <a:solidFill>
            <a:srgbClr val="233D6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36447" y="1220063"/>
            <a:ext cx="618734" cy="515335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S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T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R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I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D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  <a:p>
            <a:pPr algn="ctr">
              <a:buClr>
                <a:srgbClr val="ED7F25"/>
              </a:buClr>
            </a:pPr>
            <a:r>
              <a:rPr lang="en-US" sz="6000" b="1" dirty="0">
                <a:solidFill>
                  <a:srgbClr val="FF0000"/>
                </a:solidFill>
                <a:effectLst>
                  <a:outerShdw blurRad="50800" dist="76200" dir="2700000" algn="tl" rotWithShape="0">
                    <a:prstClr val="black">
                      <a:alpha val="67000"/>
                    </a:prstClr>
                  </a:outerShdw>
                </a:effectLst>
                <a:latin typeface="Ubuntu" charset="0"/>
                <a:ea typeface="Ubuntu" charset="0"/>
                <a:cs typeface="Ubuntu" charset="0"/>
              </a:rPr>
              <a:t>E</a:t>
            </a:r>
            <a:endParaRPr lang="en-US" sz="6000" dirty="0">
              <a:solidFill>
                <a:srgbClr val="DABA25"/>
              </a:solidFill>
              <a:effectLst>
                <a:outerShdw blurRad="50800" dist="76200" dir="2700000" algn="tl" rotWithShape="0">
                  <a:prstClr val="black">
                    <a:alpha val="67000"/>
                  </a:prstClr>
                </a:outerShdw>
              </a:effectLst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674163-3E11-1F4B-99ED-EED136649B4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D0DFC0-FB2E-DF4D-9EB9-3530A641A84B}"/>
              </a:ext>
            </a:extLst>
          </p:cNvPr>
          <p:cNvGrpSpPr/>
          <p:nvPr/>
        </p:nvGrpSpPr>
        <p:grpSpPr>
          <a:xfrm>
            <a:off x="1690409" y="1223994"/>
            <a:ext cx="7804298" cy="803978"/>
            <a:chOff x="1690409" y="1223994"/>
            <a:chExt cx="7804298" cy="803978"/>
          </a:xfrm>
        </p:grpSpPr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1690409" y="1223994"/>
              <a:ext cx="5455412" cy="492443"/>
            </a:xfrm>
            <a:prstGeom prst="rect">
              <a:avLst/>
            </a:prstGeom>
          </p:spPr>
          <p:txBody>
            <a:bodyPr vert="horz" wrap="none" lIns="91440" tIns="0" rIns="91440" bIns="0" rtlCol="0" anchor="t">
              <a:noAutofit/>
            </a:bodyPr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0" kern="1200">
                  <a:gradFill flip="none" rotWithShape="1">
                    <a:gsLst>
                      <a:gs pos="15000">
                        <a:schemeClr val="tx2"/>
                      </a:gs>
                      <a:gs pos="73000">
                        <a:schemeClr val="tx2">
                          <a:lumMod val="60000"/>
                          <a:lumOff val="40000"/>
                        </a:schemeClr>
                      </a:gs>
                      <a:gs pos="0">
                        <a:schemeClr val="tx2">
                          <a:lumMod val="90000"/>
                          <a:lumOff val="10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>
                  <a:srgbClr val="ED7F25"/>
                </a:buClr>
              </a:pPr>
              <a:r>
                <a:rPr lang="pt-BR" sz="3600" dirty="0">
                  <a:solidFill>
                    <a:srgbClr val="DABA25"/>
                  </a:solidFill>
                  <a:effectLst>
                    <a:outerShdw blurRad="50800" dist="76200" dir="2700000" algn="tl" rotWithShape="0">
                      <a:prstClr val="black">
                        <a:alpha val="67000"/>
                      </a:prstClr>
                    </a:outerShdw>
                  </a:effectLst>
                  <a:latin typeface="Ubuntu" charset="0"/>
                  <a:ea typeface="Ubuntu" charset="0"/>
                  <a:cs typeface="Ubuntu" charset="0"/>
                </a:rPr>
                <a:t>Personificação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743471-04BF-1847-8E98-8386431BCE24}"/>
                </a:ext>
              </a:extLst>
            </p:cNvPr>
            <p:cNvSpPr txBox="1"/>
            <p:nvPr/>
          </p:nvSpPr>
          <p:spPr>
            <a:xfrm>
              <a:off x="1690409" y="1658640"/>
              <a:ext cx="7804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Se fazer passar por outra pessoa, dispositivo ou objeto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A7D3A03-874D-D84A-A509-CEAE3471190C}"/>
              </a:ext>
            </a:extLst>
          </p:cNvPr>
          <p:cNvGrpSpPr/>
          <p:nvPr/>
        </p:nvGrpSpPr>
        <p:grpSpPr>
          <a:xfrm>
            <a:off x="1690409" y="2078174"/>
            <a:ext cx="7804298" cy="745813"/>
            <a:chOff x="1690409" y="2078174"/>
            <a:chExt cx="7804298" cy="74581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7517BA-7A53-B548-88C8-EF802DAB3F61}"/>
                </a:ext>
              </a:extLst>
            </p:cNvPr>
            <p:cNvSpPr txBox="1"/>
            <p:nvPr/>
          </p:nvSpPr>
          <p:spPr>
            <a:xfrm>
              <a:off x="1690409" y="2454655"/>
              <a:ext cx="7804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Forjar, adulterar ou alterar algum dado</a:t>
              </a:r>
            </a:p>
          </p:txBody>
        </p:sp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D7DB9480-C6AB-424A-9C1B-8B6046C08F6A}"/>
                </a:ext>
              </a:extLst>
            </p:cNvPr>
            <p:cNvSpPr txBox="1">
              <a:spLocks/>
            </p:cNvSpPr>
            <p:nvPr/>
          </p:nvSpPr>
          <p:spPr>
            <a:xfrm>
              <a:off x="1690410" y="2078174"/>
              <a:ext cx="5455412" cy="492443"/>
            </a:xfrm>
            <a:prstGeom prst="rect">
              <a:avLst/>
            </a:prstGeom>
          </p:spPr>
          <p:txBody>
            <a:bodyPr vert="horz" wrap="none" lIns="91440" tIns="0" rIns="91440" bIns="0" rtlCol="0" anchor="t">
              <a:noAutofit/>
            </a:bodyPr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0" kern="1200">
                  <a:gradFill flip="none" rotWithShape="1">
                    <a:gsLst>
                      <a:gs pos="15000">
                        <a:schemeClr val="tx2"/>
                      </a:gs>
                      <a:gs pos="73000">
                        <a:schemeClr val="tx2">
                          <a:lumMod val="60000"/>
                          <a:lumOff val="40000"/>
                        </a:schemeClr>
                      </a:gs>
                      <a:gs pos="0">
                        <a:schemeClr val="tx2">
                          <a:lumMod val="90000"/>
                          <a:lumOff val="10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>
                  <a:srgbClr val="ED7F25"/>
                </a:buClr>
              </a:pPr>
              <a:r>
                <a:rPr lang="pt-BR" dirty="0">
                  <a:solidFill>
                    <a:srgbClr val="DABA25"/>
                  </a:solidFill>
                  <a:effectLst>
                    <a:outerShdw blurRad="50800" dist="76200" dir="2700000" algn="tl" rotWithShape="0">
                      <a:prstClr val="black">
                        <a:alpha val="67000"/>
                      </a:prstClr>
                    </a:outerShdw>
                  </a:effectLst>
                  <a:latin typeface="Ubuntu" charset="0"/>
                  <a:ea typeface="Ubuntu" charset="0"/>
                  <a:cs typeface="Ubuntu" charset="0"/>
                </a:rPr>
                <a:t>Modificação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1B83E65-B4FA-D94A-9A82-D677B0651660}"/>
              </a:ext>
            </a:extLst>
          </p:cNvPr>
          <p:cNvGrpSpPr/>
          <p:nvPr/>
        </p:nvGrpSpPr>
        <p:grpSpPr>
          <a:xfrm>
            <a:off x="1690409" y="2934000"/>
            <a:ext cx="7804298" cy="749670"/>
            <a:chOff x="1690409" y="2934000"/>
            <a:chExt cx="7804298" cy="74967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9A58E8E-16E5-944D-AED4-74303C4899C6}"/>
                </a:ext>
              </a:extLst>
            </p:cNvPr>
            <p:cNvSpPr txBox="1"/>
            <p:nvPr/>
          </p:nvSpPr>
          <p:spPr>
            <a:xfrm>
              <a:off x="1690409" y="3314338"/>
              <a:ext cx="7804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Negar que fez determinada ação ou operação</a:t>
              </a:r>
            </a:p>
          </p:txBody>
        </p:sp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A01CFD6A-7EFF-264B-BCCF-7AC6581E9BD2}"/>
                </a:ext>
              </a:extLst>
            </p:cNvPr>
            <p:cNvSpPr txBox="1">
              <a:spLocks/>
            </p:cNvSpPr>
            <p:nvPr/>
          </p:nvSpPr>
          <p:spPr>
            <a:xfrm>
              <a:off x="1690409" y="2934000"/>
              <a:ext cx="5455412" cy="492443"/>
            </a:xfrm>
            <a:prstGeom prst="rect">
              <a:avLst/>
            </a:prstGeom>
          </p:spPr>
          <p:txBody>
            <a:bodyPr vert="horz" wrap="none" lIns="91440" tIns="0" rIns="91440" bIns="0" rtlCol="0" anchor="t">
              <a:noAutofit/>
            </a:bodyPr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0" kern="1200">
                  <a:gradFill flip="none" rotWithShape="1">
                    <a:gsLst>
                      <a:gs pos="15000">
                        <a:schemeClr val="tx2"/>
                      </a:gs>
                      <a:gs pos="73000">
                        <a:schemeClr val="tx2">
                          <a:lumMod val="60000"/>
                          <a:lumOff val="40000"/>
                        </a:schemeClr>
                      </a:gs>
                      <a:gs pos="0">
                        <a:schemeClr val="tx2">
                          <a:lumMod val="90000"/>
                          <a:lumOff val="10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>
                  <a:srgbClr val="ED7F25"/>
                </a:buClr>
              </a:pPr>
              <a:r>
                <a:rPr lang="pt-BR" dirty="0">
                  <a:solidFill>
                    <a:srgbClr val="DABA25"/>
                  </a:solidFill>
                  <a:effectLst>
                    <a:outerShdw blurRad="50800" dist="76200" dir="2700000" algn="tl" rotWithShape="0">
                      <a:prstClr val="black">
                        <a:alpha val="67000"/>
                      </a:prstClr>
                    </a:outerShdw>
                  </a:effectLst>
                  <a:latin typeface="Ubuntu" charset="0"/>
                  <a:ea typeface="Ubuntu" charset="0"/>
                  <a:cs typeface="Ubuntu" charset="0"/>
                </a:rPr>
                <a:t>Repúdio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10ABF33-E6D9-8045-8CE2-58A17EA57415}"/>
              </a:ext>
            </a:extLst>
          </p:cNvPr>
          <p:cNvGrpSpPr/>
          <p:nvPr/>
        </p:nvGrpSpPr>
        <p:grpSpPr>
          <a:xfrm>
            <a:off x="1690409" y="3795589"/>
            <a:ext cx="7804298" cy="750481"/>
            <a:chOff x="1690409" y="3795589"/>
            <a:chExt cx="7804298" cy="75048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D008432-84C9-8E49-8C64-2A7D5CEA98D6}"/>
                </a:ext>
              </a:extLst>
            </p:cNvPr>
            <p:cNvSpPr txBox="1"/>
            <p:nvPr/>
          </p:nvSpPr>
          <p:spPr>
            <a:xfrm>
              <a:off x="1690409" y="4176738"/>
              <a:ext cx="7804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Brecha de privacidade, exposição indevida ou roubo de dados</a:t>
              </a:r>
            </a:p>
          </p:txBody>
        </p:sp>
        <p:sp>
          <p:nvSpPr>
            <p:cNvPr id="21" name="Content Placeholder 2">
              <a:extLst>
                <a:ext uri="{FF2B5EF4-FFF2-40B4-BE49-F238E27FC236}">
                  <a16:creationId xmlns:a16="http://schemas.microsoft.com/office/drawing/2014/main" id="{988AB991-A3D5-1445-9665-0F6DF2ADB9D0}"/>
                </a:ext>
              </a:extLst>
            </p:cNvPr>
            <p:cNvSpPr txBox="1">
              <a:spLocks/>
            </p:cNvSpPr>
            <p:nvPr/>
          </p:nvSpPr>
          <p:spPr>
            <a:xfrm>
              <a:off x="1690409" y="3795589"/>
              <a:ext cx="5455412" cy="492443"/>
            </a:xfrm>
            <a:prstGeom prst="rect">
              <a:avLst/>
            </a:prstGeom>
          </p:spPr>
          <p:txBody>
            <a:bodyPr vert="horz" wrap="none" lIns="91440" tIns="0" rIns="91440" bIns="0" rtlCol="0" anchor="t">
              <a:noAutofit/>
            </a:bodyPr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0" kern="1200">
                  <a:gradFill flip="none" rotWithShape="1">
                    <a:gsLst>
                      <a:gs pos="15000">
                        <a:schemeClr val="tx2"/>
                      </a:gs>
                      <a:gs pos="73000">
                        <a:schemeClr val="tx2">
                          <a:lumMod val="60000"/>
                          <a:lumOff val="40000"/>
                        </a:schemeClr>
                      </a:gs>
                      <a:gs pos="0">
                        <a:schemeClr val="tx2">
                          <a:lumMod val="90000"/>
                          <a:lumOff val="10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>
                  <a:srgbClr val="ED7F25"/>
                </a:buClr>
              </a:pPr>
              <a:r>
                <a:rPr lang="pt-BR" dirty="0">
                  <a:solidFill>
                    <a:srgbClr val="DABA25"/>
                  </a:solidFill>
                  <a:effectLst>
                    <a:outerShdw blurRad="50800" dist="76200" dir="2700000" algn="tl" rotWithShape="0">
                      <a:prstClr val="black">
                        <a:alpha val="67000"/>
                      </a:prstClr>
                    </a:outerShdw>
                  </a:effectLst>
                  <a:latin typeface="Ubuntu" charset="0"/>
                  <a:ea typeface="Ubuntu" charset="0"/>
                  <a:cs typeface="Ubuntu" charset="0"/>
                </a:rPr>
                <a:t>Vazamento de Informações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48E8ED-E45F-F142-9CD3-FC8BFF671D18}"/>
              </a:ext>
            </a:extLst>
          </p:cNvPr>
          <p:cNvGrpSpPr/>
          <p:nvPr/>
        </p:nvGrpSpPr>
        <p:grpSpPr>
          <a:xfrm>
            <a:off x="1665592" y="4647813"/>
            <a:ext cx="7829115" cy="743868"/>
            <a:chOff x="1665592" y="4647813"/>
            <a:chExt cx="7829115" cy="74386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763B48-B6C7-9145-BE77-7EAF76107370}"/>
                </a:ext>
              </a:extLst>
            </p:cNvPr>
            <p:cNvSpPr txBox="1"/>
            <p:nvPr/>
          </p:nvSpPr>
          <p:spPr>
            <a:xfrm>
              <a:off x="1690409" y="5022349"/>
              <a:ext cx="7804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Tornar informações, serviços ou dispositivos indisponíveis</a:t>
              </a:r>
            </a:p>
          </p:txBody>
        </p:sp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F120221E-77B8-3249-A238-45EEAB2382FC}"/>
                </a:ext>
              </a:extLst>
            </p:cNvPr>
            <p:cNvSpPr txBox="1">
              <a:spLocks/>
            </p:cNvSpPr>
            <p:nvPr/>
          </p:nvSpPr>
          <p:spPr>
            <a:xfrm>
              <a:off x="1665592" y="4647813"/>
              <a:ext cx="5455412" cy="492443"/>
            </a:xfrm>
            <a:prstGeom prst="rect">
              <a:avLst/>
            </a:prstGeom>
          </p:spPr>
          <p:txBody>
            <a:bodyPr vert="horz" wrap="none" lIns="91440" tIns="0" rIns="91440" bIns="0" rtlCol="0" anchor="t">
              <a:noAutofit/>
            </a:bodyPr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0" kern="1200">
                  <a:gradFill flip="none" rotWithShape="1">
                    <a:gsLst>
                      <a:gs pos="15000">
                        <a:schemeClr val="tx2"/>
                      </a:gs>
                      <a:gs pos="73000">
                        <a:schemeClr val="tx2">
                          <a:lumMod val="60000"/>
                          <a:lumOff val="40000"/>
                        </a:schemeClr>
                      </a:gs>
                      <a:gs pos="0">
                        <a:schemeClr val="tx2">
                          <a:lumMod val="90000"/>
                          <a:lumOff val="10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>
                  <a:srgbClr val="ED7F25"/>
                </a:buClr>
              </a:pPr>
              <a:r>
                <a:rPr lang="pt-BR" dirty="0">
                  <a:solidFill>
                    <a:srgbClr val="DABA25"/>
                  </a:solidFill>
                  <a:effectLst>
                    <a:outerShdw blurRad="50800" dist="76200" dir="2700000" algn="tl" rotWithShape="0">
                      <a:prstClr val="black">
                        <a:alpha val="67000"/>
                      </a:prstClr>
                    </a:outerShdw>
                  </a:effectLst>
                  <a:latin typeface="Ubuntu" charset="0"/>
                  <a:ea typeface="Ubuntu" charset="0"/>
                  <a:cs typeface="Ubuntu" charset="0"/>
                </a:rPr>
                <a:t>Negação de Serviço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B162B6C-E280-014D-AF6B-3C666AF540D8}"/>
              </a:ext>
            </a:extLst>
          </p:cNvPr>
          <p:cNvGrpSpPr/>
          <p:nvPr/>
        </p:nvGrpSpPr>
        <p:grpSpPr>
          <a:xfrm>
            <a:off x="1690409" y="5480362"/>
            <a:ext cx="7804298" cy="768604"/>
            <a:chOff x="1690409" y="5480362"/>
            <a:chExt cx="7804298" cy="7686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6AD6DC-CCC3-6B46-ADCF-E78CD3D90DA6}"/>
                </a:ext>
              </a:extLst>
            </p:cNvPr>
            <p:cNvSpPr txBox="1"/>
            <p:nvPr/>
          </p:nvSpPr>
          <p:spPr>
            <a:xfrm>
              <a:off x="1690409" y="5879634"/>
              <a:ext cx="7804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E7AE34"/>
                  </a:solidFill>
                </a:rPr>
                <a:t>Obter acesso indevido a recursos ou transações protegidas</a:t>
              </a: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B0B5D252-0628-CD41-94E0-7C3C7155C957}"/>
                </a:ext>
              </a:extLst>
            </p:cNvPr>
            <p:cNvSpPr txBox="1">
              <a:spLocks/>
            </p:cNvSpPr>
            <p:nvPr/>
          </p:nvSpPr>
          <p:spPr>
            <a:xfrm>
              <a:off x="1690409" y="5480362"/>
              <a:ext cx="5455412" cy="492443"/>
            </a:xfrm>
            <a:prstGeom prst="rect">
              <a:avLst/>
            </a:prstGeom>
          </p:spPr>
          <p:txBody>
            <a:bodyPr vert="horz" wrap="none" lIns="91440" tIns="0" rIns="91440" bIns="0" rtlCol="0" anchor="t">
              <a:noAutofit/>
            </a:bodyPr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0" kern="1200">
                  <a:gradFill flip="none" rotWithShape="1">
                    <a:gsLst>
                      <a:gs pos="15000">
                        <a:schemeClr val="tx2"/>
                      </a:gs>
                      <a:gs pos="73000">
                        <a:schemeClr val="tx2">
                          <a:lumMod val="60000"/>
                          <a:lumOff val="40000"/>
                        </a:schemeClr>
                      </a:gs>
                      <a:gs pos="0">
                        <a:schemeClr val="tx2">
                          <a:lumMod val="90000"/>
                          <a:lumOff val="10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gradFill>
                    <a:gsLst>
                      <a:gs pos="34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>
                  <a:srgbClr val="ED7F25"/>
                </a:buClr>
              </a:pPr>
              <a:r>
                <a:rPr lang="pt-BR" dirty="0">
                  <a:solidFill>
                    <a:srgbClr val="DABA25"/>
                  </a:solidFill>
                  <a:effectLst>
                    <a:outerShdw blurRad="50800" dist="76200" dir="2700000" algn="tl" rotWithShape="0">
                      <a:prstClr val="black">
                        <a:alpha val="67000"/>
                      </a:prstClr>
                    </a:outerShdw>
                  </a:effectLst>
                  <a:latin typeface="Ubuntu" charset="0"/>
                  <a:ea typeface="Ubuntu" charset="0"/>
                  <a:cs typeface="Ubuntu" charset="0"/>
                </a:rPr>
                <a:t>Escalação de Privilégios</a:t>
              </a:r>
            </a:p>
          </p:txBody>
        </p:sp>
      </p:grp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8E7157C4-C062-9245-801C-1068305B8619}"/>
              </a:ext>
            </a:extLst>
          </p:cNvPr>
          <p:cNvSpPr/>
          <p:nvPr/>
        </p:nvSpPr>
        <p:spPr>
          <a:xfrm>
            <a:off x="9043691" y="1375029"/>
            <a:ext cx="2227030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Credenciais Seguras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5B4365A7-B89D-5A44-9DC5-E09735472976}"/>
              </a:ext>
            </a:extLst>
          </p:cNvPr>
          <p:cNvSpPr/>
          <p:nvPr/>
        </p:nvSpPr>
        <p:spPr>
          <a:xfrm>
            <a:off x="9083058" y="2157105"/>
            <a:ext cx="2200075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Controle de Acesso 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A421E0A-709B-5C4C-885B-17F6E181F6BC}"/>
              </a:ext>
            </a:extLst>
          </p:cNvPr>
          <p:cNvSpPr/>
          <p:nvPr/>
        </p:nvSpPr>
        <p:spPr>
          <a:xfrm>
            <a:off x="9401540" y="2979069"/>
            <a:ext cx="1250019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Blockchain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18D0CF9-1652-E748-BB92-1C229615335A}"/>
              </a:ext>
            </a:extLst>
          </p:cNvPr>
          <p:cNvSpPr/>
          <p:nvPr/>
        </p:nvSpPr>
        <p:spPr>
          <a:xfrm>
            <a:off x="9070647" y="3884222"/>
            <a:ext cx="2200074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Controle de Acesso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2BDC2765-A371-F74F-87CA-3E07B46E21F3}"/>
              </a:ext>
            </a:extLst>
          </p:cNvPr>
          <p:cNvSpPr/>
          <p:nvPr/>
        </p:nvSpPr>
        <p:spPr>
          <a:xfrm>
            <a:off x="9784390" y="4728963"/>
            <a:ext cx="1498743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Rate </a:t>
            </a:r>
            <a:r>
              <a:rPr lang="pt-BR" sz="1600" dirty="0" err="1"/>
              <a:t>Limiting</a:t>
            </a:r>
            <a:endParaRPr lang="pt-BR" sz="1600" dirty="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B7CDC29D-1FCB-4441-8F85-33FEE7422FC2}"/>
              </a:ext>
            </a:extLst>
          </p:cNvPr>
          <p:cNvSpPr/>
          <p:nvPr/>
        </p:nvSpPr>
        <p:spPr>
          <a:xfrm>
            <a:off x="9930193" y="5809213"/>
            <a:ext cx="1352940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Autorização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87513673-937A-7B4B-812B-0CDAAF223D42}"/>
              </a:ext>
            </a:extLst>
          </p:cNvPr>
          <p:cNvSpPr/>
          <p:nvPr/>
        </p:nvSpPr>
        <p:spPr>
          <a:xfrm>
            <a:off x="9925176" y="4215385"/>
            <a:ext cx="1345545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Encriptação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511E8352-9678-C045-9324-C464CD093B79}"/>
              </a:ext>
            </a:extLst>
          </p:cNvPr>
          <p:cNvSpPr/>
          <p:nvPr/>
        </p:nvSpPr>
        <p:spPr>
          <a:xfrm>
            <a:off x="10651559" y="2975828"/>
            <a:ext cx="631864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Logs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299154A5-6B54-C940-9A45-8D988BA06A60}"/>
              </a:ext>
            </a:extLst>
          </p:cNvPr>
          <p:cNvSpPr/>
          <p:nvPr/>
        </p:nvSpPr>
        <p:spPr>
          <a:xfrm>
            <a:off x="9100398" y="3300266"/>
            <a:ext cx="2183025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Assinaturas Digitais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562EA6E5-726E-FF44-85B8-86FD99FB12CC}"/>
              </a:ext>
            </a:extLst>
          </p:cNvPr>
          <p:cNvSpPr/>
          <p:nvPr/>
        </p:nvSpPr>
        <p:spPr>
          <a:xfrm>
            <a:off x="8440836" y="2487530"/>
            <a:ext cx="2842297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Assinaturas Criptográficas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3D141121-0A43-9043-9E01-F16D12E2CA91}"/>
              </a:ext>
            </a:extLst>
          </p:cNvPr>
          <p:cNvSpPr/>
          <p:nvPr/>
        </p:nvSpPr>
        <p:spPr>
          <a:xfrm>
            <a:off x="9195123" y="1702213"/>
            <a:ext cx="2075598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Autenticação Forte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11A93FE3-E11C-C242-81D2-DED7A0ACE6E6}"/>
              </a:ext>
            </a:extLst>
          </p:cNvPr>
          <p:cNvSpPr/>
          <p:nvPr/>
        </p:nvSpPr>
        <p:spPr>
          <a:xfrm>
            <a:off x="9804687" y="5061665"/>
            <a:ext cx="1478446" cy="327184"/>
          </a:xfrm>
          <a:prstGeom prst="roundRect">
            <a:avLst>
              <a:gd name="adj" fmla="val 4325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dirty="0"/>
              <a:t>Autenticação</a:t>
            </a:r>
          </a:p>
        </p:txBody>
      </p:sp>
    </p:spTree>
    <p:extLst>
      <p:ext uri="{BB962C8B-B14F-4D97-AF65-F5344CB8AC3E}">
        <p14:creationId xmlns:p14="http://schemas.microsoft.com/office/powerpoint/2010/main" val="414833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55077" y="2851785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Aplicando</a:t>
            </a:r>
            <a:r>
              <a:rPr lang="en-US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 S.T.R.I.D.E.</a:t>
            </a:r>
            <a:endParaRPr lang="en-US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822681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Exercício Prático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F52711-61AC-A44E-B5BF-E2AFDDB706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71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541B431-FACF-A84B-9528-D7707EB02113}"/>
              </a:ext>
            </a:extLst>
          </p:cNvPr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Fluxos de Informações</a:t>
            </a:r>
            <a:endParaRPr lang="pt-BR" sz="360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557895-00E5-354F-9713-5F70FCE3FB52}"/>
              </a:ext>
            </a:extLst>
          </p:cNvPr>
          <p:cNvCxnSpPr>
            <a:cxnSpLocks/>
          </p:cNvCxnSpPr>
          <p:nvPr/>
        </p:nvCxnSpPr>
        <p:spPr>
          <a:xfrm>
            <a:off x="3186574" y="1745242"/>
            <a:ext cx="2887765" cy="0"/>
          </a:xfrm>
          <a:prstGeom prst="straightConnector1">
            <a:avLst/>
          </a:prstGeom>
          <a:ln w="69850" cmpd="dbl">
            <a:solidFill>
              <a:srgbClr val="7030A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B715210-C98B-9F49-89BC-6A82F17B8F1E}"/>
              </a:ext>
            </a:extLst>
          </p:cNvPr>
          <p:cNvCxnSpPr>
            <a:cxnSpLocks/>
          </p:cNvCxnSpPr>
          <p:nvPr/>
        </p:nvCxnSpPr>
        <p:spPr>
          <a:xfrm flipH="1">
            <a:off x="3186574" y="2166448"/>
            <a:ext cx="2919838" cy="0"/>
          </a:xfrm>
          <a:prstGeom prst="straightConnector1">
            <a:avLst/>
          </a:prstGeom>
          <a:ln w="69850" cmpd="dbl">
            <a:solidFill>
              <a:srgbClr val="7030A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78EB008-BE95-D741-8924-CCA4F6D75979}"/>
              </a:ext>
            </a:extLst>
          </p:cNvPr>
          <p:cNvSpPr/>
          <p:nvPr/>
        </p:nvSpPr>
        <p:spPr>
          <a:xfrm>
            <a:off x="3604649" y="1609034"/>
            <a:ext cx="2240012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>
                <a:solidFill>
                  <a:srgbClr val="233D60"/>
                </a:solidFill>
              </a:rPr>
              <a:t>Status, Log, Consulta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3078196-3F97-C341-A5F1-E18159829C34}"/>
              </a:ext>
            </a:extLst>
          </p:cNvPr>
          <p:cNvSpPr/>
          <p:nvPr/>
        </p:nvSpPr>
        <p:spPr>
          <a:xfrm>
            <a:off x="6106411" y="1389036"/>
            <a:ext cx="1283624" cy="1136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Taberna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7590B3B-49BE-5D4C-B5C4-04D986229402}"/>
              </a:ext>
            </a:extLst>
          </p:cNvPr>
          <p:cNvSpPr/>
          <p:nvPr/>
        </p:nvSpPr>
        <p:spPr>
          <a:xfrm>
            <a:off x="1902950" y="1389036"/>
            <a:ext cx="1283624" cy="1136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Torneira</a:t>
            </a:r>
            <a:br>
              <a:rPr lang="pt-BR" b="1" dirty="0">
                <a:solidFill>
                  <a:schemeClr val="bg1"/>
                </a:solidFill>
                <a:latin typeface="+mj-lt"/>
              </a:rPr>
            </a:br>
            <a:r>
              <a:rPr lang="pt-BR" b="1" dirty="0">
                <a:solidFill>
                  <a:schemeClr val="bg1"/>
                </a:solidFill>
                <a:latin typeface="+mj-lt"/>
              </a:rPr>
              <a:t>Cerveja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96E5514-FF1B-B649-BF70-581AE15A3ABB}"/>
              </a:ext>
            </a:extLst>
          </p:cNvPr>
          <p:cNvSpPr/>
          <p:nvPr/>
        </p:nvSpPr>
        <p:spPr>
          <a:xfrm>
            <a:off x="3645527" y="2054039"/>
            <a:ext cx="1749411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 err="1">
                <a:solidFill>
                  <a:srgbClr val="233D60"/>
                </a:solidFill>
              </a:rPr>
              <a:t>Config</a:t>
            </a:r>
            <a:r>
              <a:rPr lang="pt-BR" sz="1600" dirty="0">
                <a:solidFill>
                  <a:srgbClr val="233D60"/>
                </a:solidFill>
              </a:rPr>
              <a:t>, Resposta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5A4EC13-BD47-7C40-9FCB-B4F1B8D3F578}"/>
              </a:ext>
            </a:extLst>
          </p:cNvPr>
          <p:cNvCxnSpPr>
            <a:cxnSpLocks/>
          </p:cNvCxnSpPr>
          <p:nvPr/>
        </p:nvCxnSpPr>
        <p:spPr>
          <a:xfrm flipH="1">
            <a:off x="7405851" y="1955166"/>
            <a:ext cx="2919838" cy="0"/>
          </a:xfrm>
          <a:prstGeom prst="straightConnector1">
            <a:avLst/>
          </a:prstGeom>
          <a:ln w="69850" cmpd="dbl">
            <a:solidFill>
              <a:schemeClr val="accent2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48B624E-AE5B-2B4F-8844-9871196A26DA}"/>
              </a:ext>
            </a:extLst>
          </p:cNvPr>
          <p:cNvSpPr/>
          <p:nvPr/>
        </p:nvSpPr>
        <p:spPr>
          <a:xfrm>
            <a:off x="10309871" y="1387019"/>
            <a:ext cx="1446699" cy="1136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Cervejaria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E52DECF-1FF9-DE49-ACB1-18AF45FB9A75}"/>
              </a:ext>
            </a:extLst>
          </p:cNvPr>
          <p:cNvSpPr/>
          <p:nvPr/>
        </p:nvSpPr>
        <p:spPr>
          <a:xfrm>
            <a:off x="7874169" y="1602322"/>
            <a:ext cx="2240012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>
                <a:solidFill>
                  <a:srgbClr val="233D60"/>
                </a:solidFill>
              </a:rPr>
              <a:t>Status, Log, Consulta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2D402AA-644E-6C41-A8D2-8AE1B19C6941}"/>
              </a:ext>
            </a:extLst>
          </p:cNvPr>
          <p:cNvSpPr/>
          <p:nvPr/>
        </p:nvSpPr>
        <p:spPr>
          <a:xfrm>
            <a:off x="7853282" y="2018646"/>
            <a:ext cx="1749411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 err="1">
                <a:solidFill>
                  <a:srgbClr val="233D60"/>
                </a:solidFill>
              </a:rPr>
              <a:t>Config</a:t>
            </a:r>
            <a:r>
              <a:rPr lang="pt-BR" sz="1600" dirty="0">
                <a:solidFill>
                  <a:srgbClr val="233D60"/>
                </a:solidFill>
              </a:rPr>
              <a:t>, Resposta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D8363AD-7063-1B49-B587-5169AE754EE5}"/>
              </a:ext>
            </a:extLst>
          </p:cNvPr>
          <p:cNvSpPr/>
          <p:nvPr/>
        </p:nvSpPr>
        <p:spPr>
          <a:xfrm>
            <a:off x="1902950" y="5103478"/>
            <a:ext cx="1283624" cy="1136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</a:rPr>
              <a:t>Carteira</a:t>
            </a:r>
            <a:br>
              <a:rPr lang="pt-BR" b="1" dirty="0">
                <a:solidFill>
                  <a:schemeClr val="bg1"/>
                </a:solidFill>
                <a:latin typeface="+mj-lt"/>
              </a:rPr>
            </a:br>
            <a:r>
              <a:rPr lang="pt-BR" b="1" dirty="0">
                <a:solidFill>
                  <a:schemeClr val="bg1"/>
                </a:solidFill>
                <a:latin typeface="+mj-lt"/>
              </a:rPr>
              <a:t>Digital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9514E88-405B-2046-87AD-BFEF0D40819B}"/>
              </a:ext>
            </a:extLst>
          </p:cNvPr>
          <p:cNvCxnSpPr>
            <a:cxnSpLocks/>
          </p:cNvCxnSpPr>
          <p:nvPr/>
        </p:nvCxnSpPr>
        <p:spPr>
          <a:xfrm flipV="1">
            <a:off x="11412574" y="2503233"/>
            <a:ext cx="0" cy="3148311"/>
          </a:xfrm>
          <a:prstGeom prst="straightConnector1">
            <a:avLst/>
          </a:prstGeom>
          <a:ln w="69850" cmpd="dbl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27BE3B9-324B-BC42-B219-CB6C6A969210}"/>
              </a:ext>
            </a:extLst>
          </p:cNvPr>
          <p:cNvSpPr/>
          <p:nvPr/>
        </p:nvSpPr>
        <p:spPr>
          <a:xfrm>
            <a:off x="6292365" y="3519282"/>
            <a:ext cx="1283624" cy="1136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t-BR" b="1" dirty="0" err="1">
                <a:solidFill>
                  <a:schemeClr val="bg1"/>
                </a:solidFill>
                <a:latin typeface="+mj-lt"/>
              </a:rPr>
              <a:t>Admin</a:t>
            </a:r>
            <a:br>
              <a:rPr lang="pt-BR" b="1" dirty="0">
                <a:solidFill>
                  <a:schemeClr val="bg1"/>
                </a:solidFill>
                <a:latin typeface="+mj-lt"/>
              </a:rPr>
            </a:br>
            <a:r>
              <a:rPr lang="pt-BR" b="1" dirty="0">
                <a:solidFill>
                  <a:schemeClr val="bg1"/>
                </a:solidFill>
                <a:latin typeface="+mj-lt"/>
              </a:rPr>
              <a:t>Taberna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24E590B-49F9-1B41-A21C-C5CC470C141B}"/>
              </a:ext>
            </a:extLst>
          </p:cNvPr>
          <p:cNvCxnSpPr>
            <a:cxnSpLocks/>
          </p:cNvCxnSpPr>
          <p:nvPr/>
        </p:nvCxnSpPr>
        <p:spPr>
          <a:xfrm flipH="1">
            <a:off x="3218646" y="5651544"/>
            <a:ext cx="8193928" cy="20082"/>
          </a:xfrm>
          <a:prstGeom prst="straightConnector1">
            <a:avLst/>
          </a:prstGeom>
          <a:ln w="69850" cmpd="dbl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3A3E403-0177-DA40-8B76-0788EFE56FC4}"/>
              </a:ext>
            </a:extLst>
          </p:cNvPr>
          <p:cNvCxnSpPr>
            <a:cxnSpLocks/>
          </p:cNvCxnSpPr>
          <p:nvPr/>
        </p:nvCxnSpPr>
        <p:spPr>
          <a:xfrm flipV="1">
            <a:off x="7501868" y="2493875"/>
            <a:ext cx="2823821" cy="1108892"/>
          </a:xfrm>
          <a:prstGeom prst="straightConnector1">
            <a:avLst/>
          </a:prstGeom>
          <a:ln w="69850" cmpd="dbl">
            <a:solidFill>
              <a:schemeClr val="accent1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0AADDB29-43AF-D04A-A922-91FFB6DBB98C}"/>
              </a:ext>
            </a:extLst>
          </p:cNvPr>
          <p:cNvSpPr/>
          <p:nvPr/>
        </p:nvSpPr>
        <p:spPr>
          <a:xfrm>
            <a:off x="10938080" y="2869222"/>
            <a:ext cx="953196" cy="54483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pt-BR" sz="1600" dirty="0">
                <a:solidFill>
                  <a:srgbClr val="233D60"/>
                </a:solidFill>
              </a:rPr>
              <a:t>Login,</a:t>
            </a:r>
            <a:br>
              <a:rPr lang="pt-BR" sz="1600" dirty="0">
                <a:solidFill>
                  <a:srgbClr val="233D60"/>
                </a:solidFill>
              </a:rPr>
            </a:br>
            <a:r>
              <a:rPr lang="pt-BR" sz="1600" dirty="0">
                <a:solidFill>
                  <a:srgbClr val="233D60"/>
                </a:solidFill>
              </a:rPr>
              <a:t>Recarga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ED7B7949-5DF5-0F4C-9659-5DEADEF1D8BD}"/>
              </a:ext>
            </a:extLst>
          </p:cNvPr>
          <p:cNvSpPr/>
          <p:nvPr/>
        </p:nvSpPr>
        <p:spPr>
          <a:xfrm>
            <a:off x="3472803" y="5766446"/>
            <a:ext cx="874242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>
                <a:solidFill>
                  <a:srgbClr val="233D60"/>
                </a:solidFill>
              </a:rPr>
              <a:t>Créditos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ABC2EFF-6421-114F-B824-F7ABA5AD9F5A}"/>
              </a:ext>
            </a:extLst>
          </p:cNvPr>
          <p:cNvCxnSpPr>
            <a:cxnSpLocks/>
          </p:cNvCxnSpPr>
          <p:nvPr/>
        </p:nvCxnSpPr>
        <p:spPr>
          <a:xfrm flipV="1">
            <a:off x="2804896" y="2517356"/>
            <a:ext cx="4187" cy="2586122"/>
          </a:xfrm>
          <a:prstGeom prst="straightConnector1">
            <a:avLst/>
          </a:prstGeom>
          <a:ln w="69850" cmpd="dbl">
            <a:solidFill>
              <a:srgbClr val="00B05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44468E3-5EFB-D147-8556-F625C85B3A00}"/>
              </a:ext>
            </a:extLst>
          </p:cNvPr>
          <p:cNvCxnSpPr>
            <a:cxnSpLocks/>
          </p:cNvCxnSpPr>
          <p:nvPr/>
        </p:nvCxnSpPr>
        <p:spPr>
          <a:xfrm>
            <a:off x="2328191" y="2523314"/>
            <a:ext cx="8081" cy="2580164"/>
          </a:xfrm>
          <a:prstGeom prst="straightConnector1">
            <a:avLst/>
          </a:prstGeom>
          <a:ln w="69850" cmpd="dbl">
            <a:solidFill>
              <a:srgbClr val="00B05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F1A75C05-0E81-E44D-8529-E01EF754FD4B}"/>
              </a:ext>
            </a:extLst>
          </p:cNvPr>
          <p:cNvSpPr/>
          <p:nvPr/>
        </p:nvSpPr>
        <p:spPr>
          <a:xfrm>
            <a:off x="2367774" y="2869222"/>
            <a:ext cx="874242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>
                <a:solidFill>
                  <a:srgbClr val="233D60"/>
                </a:solidFill>
              </a:rPr>
              <a:t>Créditos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EEDED3C1-9CC2-6E4A-A33F-F7C5AA3BFB2A}"/>
              </a:ext>
            </a:extLst>
          </p:cNvPr>
          <p:cNvSpPr/>
          <p:nvPr/>
        </p:nvSpPr>
        <p:spPr>
          <a:xfrm>
            <a:off x="8799888" y="2681258"/>
            <a:ext cx="1367638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>
                <a:solidFill>
                  <a:srgbClr val="233D60"/>
                </a:solidFill>
              </a:rPr>
              <a:t>Login, Config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FA8EA3C6-8360-FC44-827D-26CA1DF15F72}"/>
              </a:ext>
            </a:extLst>
          </p:cNvPr>
          <p:cNvSpPr/>
          <p:nvPr/>
        </p:nvSpPr>
        <p:spPr>
          <a:xfrm>
            <a:off x="95826" y="1393218"/>
            <a:ext cx="1283624" cy="1136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t-BR" b="1">
                <a:solidFill>
                  <a:schemeClr val="bg1"/>
                </a:solidFill>
                <a:latin typeface="+mj-lt"/>
              </a:rPr>
              <a:t>Barril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00742AB-54B6-A84A-855A-1789DCDD1AB7}"/>
              </a:ext>
            </a:extLst>
          </p:cNvPr>
          <p:cNvCxnSpPr>
            <a:cxnSpLocks/>
            <a:stCxn id="83" idx="3"/>
            <a:endCxn id="15" idx="1"/>
          </p:cNvCxnSpPr>
          <p:nvPr/>
        </p:nvCxnSpPr>
        <p:spPr>
          <a:xfrm flipV="1">
            <a:off x="1379450" y="1957184"/>
            <a:ext cx="523500" cy="4182"/>
          </a:xfrm>
          <a:prstGeom prst="straightConnector1">
            <a:avLst/>
          </a:prstGeom>
          <a:ln w="69850" cmpd="dbl">
            <a:solidFill>
              <a:srgbClr val="00B05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D5993AC3-8E62-864A-B317-F55E4FD42748}"/>
              </a:ext>
            </a:extLst>
          </p:cNvPr>
          <p:cNvSpPr/>
          <p:nvPr/>
        </p:nvSpPr>
        <p:spPr>
          <a:xfrm>
            <a:off x="7840385" y="3500374"/>
            <a:ext cx="437573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>
                <a:solidFill>
                  <a:srgbClr val="233D60"/>
                </a:solidFill>
              </a:rPr>
              <a:t>Info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5D48D96B-72C6-8849-B55C-48377983926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7263" y="5215798"/>
            <a:ext cx="833672" cy="8894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CC7C7A8D-64C9-FC47-9388-5ADEA4AB7DCD}"/>
              </a:ext>
            </a:extLst>
          </p:cNvPr>
          <p:cNvSpPr/>
          <p:nvPr/>
        </p:nvSpPr>
        <p:spPr>
          <a:xfrm>
            <a:off x="1397380" y="1791673"/>
            <a:ext cx="271351" cy="2724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>
                <a:solidFill>
                  <a:srgbClr val="233D60"/>
                </a:solidFill>
              </a:rPr>
              <a:t>ID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B1598368-6A5A-6340-8334-7B7E02D12837}"/>
              </a:ext>
            </a:extLst>
          </p:cNvPr>
          <p:cNvSpPr/>
          <p:nvPr/>
        </p:nvSpPr>
        <p:spPr>
          <a:xfrm>
            <a:off x="2034165" y="4275915"/>
            <a:ext cx="636024" cy="54483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pt-BR" sz="1600" dirty="0">
                <a:solidFill>
                  <a:srgbClr val="233D60"/>
                </a:solidFill>
              </a:rPr>
              <a:t>Info, </a:t>
            </a:r>
            <a:br>
              <a:rPr lang="pt-BR" sz="1600" dirty="0">
                <a:solidFill>
                  <a:srgbClr val="233D60"/>
                </a:solidFill>
              </a:rPr>
            </a:br>
            <a:r>
              <a:rPr lang="pt-BR" sz="1600" dirty="0">
                <a:solidFill>
                  <a:srgbClr val="233D60"/>
                </a:solidFill>
              </a:rPr>
              <a:t>Custo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BA80821F-F0E3-7C44-999F-1A2CC747BC9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80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20" grpId="0" animBg="1"/>
      <p:bldP spid="24" grpId="0" animBg="1"/>
      <p:bldP spid="26" grpId="0" animBg="1"/>
      <p:bldP spid="27" grpId="0" animBg="1"/>
      <p:bldP spid="28" grpId="0" animBg="1"/>
      <p:bldP spid="37" grpId="0" animBg="1"/>
      <p:bldP spid="61" grpId="0" animBg="1"/>
      <p:bldP spid="62" grpId="0" animBg="1"/>
      <p:bldP spid="81" grpId="0" animBg="1"/>
      <p:bldP spid="82" grpId="0" animBg="1"/>
      <p:bldP spid="83" grpId="0" animBg="1"/>
      <p:bldP spid="88" grpId="0" animBg="1"/>
      <p:bldP spid="84" grpId="0" animBg="1"/>
      <p:bldP spid="6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9B2E8C-F8A4-FE4F-8B01-D0F655AF19B4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1030235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Exercício 2 – Aplicando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 S.T.R.I.D.E.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B8955-2D91-4343-A1DB-582CADA1E0F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F52711-61AC-A44E-B5BF-E2AFDDB706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8513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>
                <a:solidFill>
                  <a:schemeClr val="bg1"/>
                </a:solidFill>
              </a:rPr>
              <a:pPr/>
              <a:t>32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5D695CB5-8FF3-8945-8E4A-CA3893CD490E}"/>
              </a:ext>
            </a:extLst>
          </p:cNvPr>
          <p:cNvSpPr txBox="1"/>
          <p:nvPr/>
        </p:nvSpPr>
        <p:spPr>
          <a:xfrm>
            <a:off x="292003" y="1852458"/>
            <a:ext cx="5803997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233D60"/>
                </a:solidFill>
              </a:rPr>
              <a:t>Instruções: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solidFill>
                  <a:srgbClr val="233D60"/>
                </a:solidFill>
              </a:rPr>
              <a:t>Analisem a arquitetura e os fluxos e, para cada uma das ameaças do S.T.R.I.D.E., identifiquem uma situação onde esse tipo de problema poderá ocorrer.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438F4A-3290-C64A-BB7F-F88DE2B766E3}"/>
              </a:ext>
            </a:extLst>
          </p:cNvPr>
          <p:cNvGrpSpPr/>
          <p:nvPr/>
        </p:nvGrpSpPr>
        <p:grpSpPr>
          <a:xfrm>
            <a:off x="6689182" y="1904413"/>
            <a:ext cx="4803556" cy="2690736"/>
            <a:chOff x="1872343" y="3893035"/>
            <a:chExt cx="8548914" cy="2507765"/>
          </a:xfrm>
        </p:grpSpPr>
        <p:sp useBgFill="1"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20658AA-BF2F-9E46-83E1-14CA131BF905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7C6BFA-4413-2841-BFD1-2546BA8D121E}"/>
                </a:ext>
              </a:extLst>
            </p:cNvPr>
            <p:cNvSpPr txBox="1"/>
            <p:nvPr/>
          </p:nvSpPr>
          <p:spPr>
            <a:xfrm>
              <a:off x="2045947" y="4095065"/>
              <a:ext cx="8120628" cy="213216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buClr>
                  <a:srgbClr val="ED7F25"/>
                </a:buClr>
              </a:pPr>
              <a:r>
                <a:rPr lang="pt-BR" sz="2400" dirty="0">
                  <a:solidFill>
                    <a:srgbClr val="FF0000"/>
                  </a:solidFill>
                </a:rPr>
                <a:t>Personificação</a:t>
              </a:r>
            </a:p>
            <a:p>
              <a:pPr algn="ctr">
                <a:buClr>
                  <a:srgbClr val="ED7F25"/>
                </a:buClr>
              </a:pPr>
              <a:r>
                <a:rPr lang="pt-BR" sz="2400" dirty="0">
                  <a:solidFill>
                    <a:srgbClr val="FF0000"/>
                  </a:solidFill>
                </a:rPr>
                <a:t>Modificação</a:t>
              </a:r>
            </a:p>
            <a:p>
              <a:pPr algn="ctr">
                <a:buClr>
                  <a:srgbClr val="ED7F25"/>
                </a:buClr>
              </a:pPr>
              <a:r>
                <a:rPr lang="pt-BR" sz="2400" dirty="0">
                  <a:solidFill>
                    <a:srgbClr val="FF0000"/>
                  </a:solidFill>
                </a:rPr>
                <a:t>Repúdio</a:t>
              </a:r>
            </a:p>
            <a:p>
              <a:pPr algn="ctr">
                <a:buClr>
                  <a:srgbClr val="ED7F25"/>
                </a:buClr>
              </a:pPr>
              <a:r>
                <a:rPr lang="pt-BR" sz="2400" dirty="0">
                  <a:solidFill>
                    <a:srgbClr val="FF0000"/>
                  </a:solidFill>
                </a:rPr>
                <a:t>Vazamento de Informações</a:t>
              </a:r>
            </a:p>
            <a:p>
              <a:pPr algn="ctr">
                <a:buClr>
                  <a:srgbClr val="ED7F25"/>
                </a:buClr>
              </a:pPr>
              <a:r>
                <a:rPr lang="pt-BR" sz="2400" dirty="0">
                  <a:solidFill>
                    <a:srgbClr val="FF0000"/>
                  </a:solidFill>
                </a:rPr>
                <a:t>Negação de Serviço</a:t>
              </a:r>
            </a:p>
            <a:p>
              <a:pPr algn="ctr">
                <a:buClr>
                  <a:srgbClr val="ED7F25"/>
                </a:buClr>
              </a:pPr>
              <a:r>
                <a:rPr lang="pt-BR" sz="2400" dirty="0">
                  <a:solidFill>
                    <a:srgbClr val="FF0000"/>
                  </a:solidFill>
                </a:rPr>
                <a:t>Escalação de Privilégios</a:t>
              </a:r>
              <a:br>
                <a:rPr lang="pt-BR" sz="2400" dirty="0">
                  <a:solidFill>
                    <a:srgbClr val="FF0000"/>
                  </a:solidFill>
                </a:rPr>
              </a:br>
              <a:endParaRPr lang="pt-BR" sz="2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>
            <a:extLst>
              <a:ext uri="{FF2B5EF4-FFF2-40B4-BE49-F238E27FC236}">
                <a16:creationId xmlns:a16="http://schemas.microsoft.com/office/drawing/2014/main" id="{B4C4AE56-C65F-2A4C-B263-6E5D9DFBB79D}"/>
              </a:ext>
            </a:extLst>
          </p:cNvPr>
          <p:cNvSpPr/>
          <p:nvPr/>
        </p:nvSpPr>
        <p:spPr>
          <a:xfrm rot="16200000">
            <a:off x="5876700" y="3009863"/>
            <a:ext cx="438600" cy="838274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5B23CD-3530-594E-9D59-C1E0ACEB57C0}"/>
              </a:ext>
            </a:extLst>
          </p:cNvPr>
          <p:cNvGrpSpPr/>
          <p:nvPr/>
        </p:nvGrpSpPr>
        <p:grpSpPr>
          <a:xfrm>
            <a:off x="6689182" y="5261198"/>
            <a:ext cx="4803556" cy="948748"/>
            <a:chOff x="6689182" y="5116386"/>
            <a:chExt cx="4803556" cy="997321"/>
          </a:xfrm>
        </p:grpSpPr>
        <p:sp useBgFill="1"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EF31EAEA-4364-EF48-8328-7337FDDCBAD1}"/>
                </a:ext>
              </a:extLst>
            </p:cNvPr>
            <p:cNvSpPr/>
            <p:nvPr/>
          </p:nvSpPr>
          <p:spPr>
            <a:xfrm>
              <a:off x="6689182" y="5116386"/>
              <a:ext cx="4803556" cy="997321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1D4F7E-CA01-3C44-8614-B7E486D05EAE}"/>
                </a:ext>
              </a:extLst>
            </p:cNvPr>
            <p:cNvSpPr txBox="1"/>
            <p:nvPr/>
          </p:nvSpPr>
          <p:spPr>
            <a:xfrm>
              <a:off x="6786728" y="5421328"/>
              <a:ext cx="4562906" cy="47308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buClr>
                  <a:srgbClr val="ED7F25"/>
                </a:buClr>
              </a:pPr>
              <a:r>
                <a:rPr lang="pt-BR" sz="2400" i="1" dirty="0">
                  <a:solidFill>
                    <a:srgbClr val="FF0000"/>
                  </a:solidFill>
                </a:rPr>
                <a:t>Movimento Lateral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4008DEA-B74B-B144-8695-AEFAA2DFC77A}"/>
              </a:ext>
            </a:extLst>
          </p:cNvPr>
          <p:cNvSpPr txBox="1"/>
          <p:nvPr/>
        </p:nvSpPr>
        <p:spPr>
          <a:xfrm>
            <a:off x="8737840" y="4503320"/>
            <a:ext cx="660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E7AE34"/>
                </a:solidFill>
              </a:rPr>
              <a:t>+</a:t>
            </a:r>
          </a:p>
        </p:txBody>
      </p:sp>
      <p:sp>
        <p:nvSpPr>
          <p:cNvPr id="26" name="CaixaDeTexto 5">
            <a:extLst>
              <a:ext uri="{FF2B5EF4-FFF2-40B4-BE49-F238E27FC236}">
                <a16:creationId xmlns:a16="http://schemas.microsoft.com/office/drawing/2014/main" id="{1C3AF590-A198-7F47-A109-E6CE2DFFA158}"/>
              </a:ext>
            </a:extLst>
          </p:cNvPr>
          <p:cNvSpPr txBox="1"/>
          <p:nvPr/>
        </p:nvSpPr>
        <p:spPr>
          <a:xfrm>
            <a:off x="4891314" y="5576303"/>
            <a:ext cx="1797868" cy="65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2800" b="1" dirty="0" err="1">
                <a:solidFill>
                  <a:srgbClr val="E7AE34"/>
                </a:solidFill>
              </a:rPr>
              <a:t>Bonus</a:t>
            </a:r>
            <a:r>
              <a:rPr lang="pt-BR" sz="2800" b="1" dirty="0">
                <a:solidFill>
                  <a:srgbClr val="E7AE34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9455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21992" y="1558159"/>
            <a:ext cx="10081846" cy="19447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Protegendo o Sistema</a:t>
            </a:r>
            <a:endParaRPr lang="pt-BR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96640DBA-09B9-1641-9B38-094DDEB20FCF}"/>
              </a:ext>
            </a:extLst>
          </p:cNvPr>
          <p:cNvSpPr txBox="1"/>
          <p:nvPr/>
        </p:nvSpPr>
        <p:spPr>
          <a:xfrm>
            <a:off x="1221992" y="3468960"/>
            <a:ext cx="10081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cap="small" dirty="0">
                <a:solidFill>
                  <a:srgbClr val="233D60"/>
                </a:solidFill>
              </a:rPr>
              <a:t>através do Mapeamento de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32A146-DECF-154D-80F2-F6B273A40D06}"/>
              </a:ext>
            </a:extLst>
          </p:cNvPr>
          <p:cNvSpPr txBox="1">
            <a:spLocks/>
          </p:cNvSpPr>
          <p:nvPr/>
        </p:nvSpPr>
        <p:spPr>
          <a:xfrm>
            <a:off x="1221992" y="39921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rgbClr val="FF000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AE08E-4461-8249-BA8D-F5DFF8EA3833}"/>
              </a:ext>
            </a:extLst>
          </p:cNvPr>
          <p:cNvSpPr txBox="1">
            <a:spLocks/>
          </p:cNvSpPr>
          <p:nvPr/>
        </p:nvSpPr>
        <p:spPr>
          <a:xfrm>
            <a:off x="0" y="6356350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A75CE3-341F-A94C-928F-9D85669BE80A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828A3B-ABFC-FD45-93C2-28B0E3E1D30D}"/>
              </a:ext>
            </a:extLst>
          </p:cNvPr>
          <p:cNvSpPr txBox="1">
            <a:spLocks/>
          </p:cNvSpPr>
          <p:nvPr/>
        </p:nvSpPr>
        <p:spPr>
          <a:xfrm>
            <a:off x="1374392" y="41445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Serviços Seguros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534C03-BD6C-7C45-A164-5B9316413FCD}"/>
              </a:ext>
            </a:extLst>
          </p:cNvPr>
          <p:cNvSpPr txBox="1">
            <a:spLocks/>
          </p:cNvSpPr>
          <p:nvPr/>
        </p:nvSpPr>
        <p:spPr>
          <a:xfrm>
            <a:off x="1483250" y="403729"/>
            <a:ext cx="8226810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Ubuntu" charset="0"/>
                <a:ea typeface="Ubuntu" charset="0"/>
                <a:cs typeface="Ubuntu" charset="0"/>
              </a:rPr>
              <a:t>Exercício Prático 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F7BF04-F24D-5047-AFFD-C7DCE3582EE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003" y="292745"/>
            <a:ext cx="1120235" cy="137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Critérios de Refutação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5016C3-CA89-7246-B6E9-F44C5CEA3A2E}"/>
              </a:ext>
            </a:extLst>
          </p:cNvPr>
          <p:cNvGrpSpPr/>
          <p:nvPr/>
        </p:nvGrpSpPr>
        <p:grpSpPr>
          <a:xfrm>
            <a:off x="399143" y="939392"/>
            <a:ext cx="6161314" cy="2195508"/>
            <a:chOff x="1872343" y="3886559"/>
            <a:chExt cx="8548914" cy="2514241"/>
          </a:xfrm>
        </p:grpSpPr>
        <p:sp useBgFill="1"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4C0B0A77-2E8B-604C-8A15-3A12FC248EF1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5F186A-E94F-DE47-B903-0D0593B995A5}"/>
                </a:ext>
              </a:extLst>
            </p:cNvPr>
            <p:cNvSpPr txBox="1"/>
            <p:nvPr/>
          </p:nvSpPr>
          <p:spPr>
            <a:xfrm>
              <a:off x="2409371" y="4507729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Eu, </a:t>
              </a:r>
              <a:r>
                <a:rPr lang="pt-BR" sz="2400" dirty="0">
                  <a:solidFill>
                    <a:schemeClr val="accent5">
                      <a:lumMod val="75000"/>
                    </a:schemeClr>
                  </a:solidFill>
                </a:rPr>
                <a:t>enquanto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2400" b="1" u="sng" dirty="0">
                  <a:solidFill>
                    <a:schemeClr val="accent5">
                      <a:lumMod val="75000"/>
                    </a:schemeClr>
                  </a:solidFill>
                </a:rPr>
                <a:t>usuário corrupto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15A50B-54CB-E744-99E4-AEB58FC23436}"/>
                </a:ext>
              </a:extLst>
            </p:cNvPr>
            <p:cNvSpPr txBox="1"/>
            <p:nvPr/>
          </p:nvSpPr>
          <p:spPr>
            <a:xfrm>
              <a:off x="2409371" y="5074884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quero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2400" b="1" u="sng" dirty="0">
                  <a:solidFill>
                    <a:schemeClr val="accent5">
                      <a:lumMod val="75000"/>
                    </a:schemeClr>
                  </a:solidFill>
                </a:rPr>
                <a:t>comprar sem pagar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627291-E70E-B646-8413-6146BBA60715}"/>
                </a:ext>
              </a:extLst>
            </p:cNvPr>
            <p:cNvSpPr txBox="1"/>
            <p:nvPr/>
          </p:nvSpPr>
          <p:spPr>
            <a:xfrm>
              <a:off x="2409371" y="5639415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para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2400" b="1" u="sng" dirty="0">
                  <a:solidFill>
                    <a:schemeClr val="accent5">
                      <a:lumMod val="75000"/>
                    </a:schemeClr>
                  </a:solidFill>
                </a:rPr>
                <a:t>tomar a cerveja de graça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F82E17-FB51-5F48-AA43-C7C77E4BC51C}"/>
                </a:ext>
              </a:extLst>
            </p:cNvPr>
            <p:cNvSpPr txBox="1"/>
            <p:nvPr/>
          </p:nvSpPr>
          <p:spPr>
            <a:xfrm>
              <a:off x="1983016" y="3886559"/>
              <a:ext cx="54420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cap="small" dirty="0">
                  <a:solidFill>
                    <a:srgbClr val="DABA25"/>
                  </a:solidFill>
                </a:rPr>
                <a:t>STORY 1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DC7160F-0AB4-934C-97BD-697570D0289C}"/>
                </a:ext>
              </a:extLst>
            </p:cNvPr>
            <p:cNvSpPr/>
            <p:nvPr/>
          </p:nvSpPr>
          <p:spPr>
            <a:xfrm flipH="1">
              <a:off x="9896144" y="3907995"/>
              <a:ext cx="4235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t-BR" sz="2400" b="1" cap="small" dirty="0">
                  <a:solidFill>
                    <a:srgbClr val="FF0000"/>
                  </a:solidFill>
                </a:rPr>
                <a:t>A</a:t>
              </a:r>
              <a:endParaRPr lang="pt-BR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2F1FCC-4F4D-1045-8C06-D8403440BC5E}"/>
              </a:ext>
            </a:extLst>
          </p:cNvPr>
          <p:cNvGrpSpPr/>
          <p:nvPr/>
        </p:nvGrpSpPr>
        <p:grpSpPr>
          <a:xfrm>
            <a:off x="399143" y="3671248"/>
            <a:ext cx="6161314" cy="2189854"/>
            <a:chOff x="1872343" y="3886559"/>
            <a:chExt cx="8548914" cy="2514241"/>
          </a:xfrm>
        </p:grpSpPr>
        <p:sp useBgFill="1"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89E6D9F-4B96-3042-8B1A-BCF6B5ADCBB9}"/>
                </a:ext>
              </a:extLst>
            </p:cNvPr>
            <p:cNvSpPr/>
            <p:nvPr/>
          </p:nvSpPr>
          <p:spPr>
            <a:xfrm>
              <a:off x="1872343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39C0BFE-92B5-7246-A590-69D69B31ED4A}"/>
                </a:ext>
              </a:extLst>
            </p:cNvPr>
            <p:cNvSpPr txBox="1"/>
            <p:nvPr/>
          </p:nvSpPr>
          <p:spPr>
            <a:xfrm>
              <a:off x="2409371" y="4507729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Eu, </a:t>
              </a:r>
              <a:r>
                <a:rPr lang="pt-BR" sz="2400" dirty="0">
                  <a:solidFill>
                    <a:schemeClr val="accent5">
                      <a:lumMod val="75000"/>
                    </a:schemeClr>
                  </a:solidFill>
                </a:rPr>
                <a:t>enquanto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2400" b="1" u="sng" dirty="0">
                  <a:solidFill>
                    <a:schemeClr val="accent5">
                      <a:lumMod val="75000"/>
                    </a:schemeClr>
                  </a:solidFill>
                </a:rPr>
                <a:t>dono da taberna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60602A-5A5A-ED48-A822-7E0B2D5347AB}"/>
                </a:ext>
              </a:extLst>
            </p:cNvPr>
            <p:cNvSpPr txBox="1"/>
            <p:nvPr/>
          </p:nvSpPr>
          <p:spPr>
            <a:xfrm>
              <a:off x="2409371" y="5074884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quero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2400" b="1" u="sng" dirty="0">
                  <a:solidFill>
                    <a:schemeClr val="accent5">
                      <a:lumMod val="75000"/>
                    </a:schemeClr>
                  </a:solidFill>
                </a:rPr>
                <a:t>vender cerveja aguada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,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B2F2A8-4791-024F-84DF-251110DDA660}"/>
                </a:ext>
              </a:extLst>
            </p:cNvPr>
            <p:cNvSpPr txBox="1"/>
            <p:nvPr/>
          </p:nvSpPr>
          <p:spPr>
            <a:xfrm>
              <a:off x="2409371" y="5639415"/>
              <a:ext cx="7779658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dirty="0">
                  <a:solidFill>
                    <a:srgbClr val="E7AE34"/>
                  </a:solidFill>
                </a:rPr>
                <a:t>para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pt-BR" sz="2400" b="1" u="sng" dirty="0">
                  <a:solidFill>
                    <a:schemeClr val="accent5">
                      <a:lumMod val="75000"/>
                    </a:schemeClr>
                  </a:solidFill>
                </a:rPr>
                <a:t>fazer um lucro maior</a:t>
              </a:r>
              <a:r>
                <a:rPr lang="pt-BR" sz="2400" b="1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6EC26E-2583-FC4D-A119-1B82FF45E811}"/>
                </a:ext>
              </a:extLst>
            </p:cNvPr>
            <p:cNvSpPr txBox="1"/>
            <p:nvPr/>
          </p:nvSpPr>
          <p:spPr>
            <a:xfrm>
              <a:off x="1983016" y="3886559"/>
              <a:ext cx="5442011" cy="58477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cap="small" dirty="0">
                  <a:solidFill>
                    <a:srgbClr val="DABA25"/>
                  </a:solidFill>
                </a:rPr>
                <a:t>STORY 2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F7CD7-EE85-9940-8159-20747C6F93D1}"/>
                </a:ext>
              </a:extLst>
            </p:cNvPr>
            <p:cNvSpPr/>
            <p:nvPr/>
          </p:nvSpPr>
          <p:spPr>
            <a:xfrm flipH="1">
              <a:off x="9732027" y="3907995"/>
              <a:ext cx="587631" cy="5300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t-BR" sz="2400" b="1" cap="small" dirty="0">
                  <a:solidFill>
                    <a:srgbClr val="FF0000"/>
                  </a:solidFill>
                </a:rPr>
                <a:t>A</a:t>
              </a:r>
              <a:endParaRPr lang="pt-BR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1" name="Down Arrow 50">
            <a:extLst>
              <a:ext uri="{FF2B5EF4-FFF2-40B4-BE49-F238E27FC236}">
                <a16:creationId xmlns:a16="http://schemas.microsoft.com/office/drawing/2014/main" id="{2DA1BFCE-F468-8D49-98C9-019708D4747C}"/>
              </a:ext>
            </a:extLst>
          </p:cNvPr>
          <p:cNvSpPr/>
          <p:nvPr/>
        </p:nvSpPr>
        <p:spPr>
          <a:xfrm rot="16200000">
            <a:off x="6778330" y="1783530"/>
            <a:ext cx="390683" cy="387082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425E6E69-7D50-CE44-8C33-C21A5FAA9726}"/>
              </a:ext>
            </a:extLst>
          </p:cNvPr>
          <p:cNvSpPr/>
          <p:nvPr/>
        </p:nvSpPr>
        <p:spPr>
          <a:xfrm rot="16200000">
            <a:off x="6778329" y="4492046"/>
            <a:ext cx="390683" cy="387082"/>
          </a:xfrm>
          <a:prstGeom prst="downArrow">
            <a:avLst/>
          </a:prstGeom>
          <a:solidFill>
            <a:srgbClr val="E7AE34"/>
          </a:solidFill>
          <a:ln>
            <a:solidFill>
              <a:srgbClr val="415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023277B-DB30-8049-BA37-98E61754D437}"/>
              </a:ext>
            </a:extLst>
          </p:cNvPr>
          <p:cNvGrpSpPr/>
          <p:nvPr/>
        </p:nvGrpSpPr>
        <p:grpSpPr>
          <a:xfrm>
            <a:off x="7386885" y="947314"/>
            <a:ext cx="4674485" cy="2195508"/>
            <a:chOff x="1872341" y="3886559"/>
            <a:chExt cx="8548914" cy="2514241"/>
          </a:xfrm>
        </p:grpSpPr>
        <p:sp useBgFill="1"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8A08D944-1BFA-3A46-8632-24B444879B04}"/>
                </a:ext>
              </a:extLst>
            </p:cNvPr>
            <p:cNvSpPr/>
            <p:nvPr/>
          </p:nvSpPr>
          <p:spPr>
            <a:xfrm>
              <a:off x="1872341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E292295-2A33-894D-BFA9-6EBC254B9D39}"/>
                </a:ext>
              </a:extLst>
            </p:cNvPr>
            <p:cNvSpPr txBox="1"/>
            <p:nvPr/>
          </p:nvSpPr>
          <p:spPr>
            <a:xfrm>
              <a:off x="2192495" y="4507728"/>
              <a:ext cx="7996533" cy="18110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pt-BR" sz="1600" b="1" dirty="0">
                  <a:solidFill>
                    <a:srgbClr val="E7AE34"/>
                  </a:solidFill>
                </a:rPr>
                <a:t>Deve ser verificado o sucesso do pagamento, antes que seja dispensada a cerveja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pt-BR" sz="1600" b="1" dirty="0">
                  <a:solidFill>
                    <a:schemeClr val="accent5">
                      <a:lumMod val="75000"/>
                    </a:schemeClr>
                  </a:solidFill>
                </a:rPr>
                <a:t>Não deve ser possível gastar duas vezes o mesmo crédito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8FA00A9-8231-9644-BC45-1C65950BBB51}"/>
                </a:ext>
              </a:extLst>
            </p:cNvPr>
            <p:cNvSpPr txBox="1"/>
            <p:nvPr/>
          </p:nvSpPr>
          <p:spPr>
            <a:xfrm>
              <a:off x="1983015" y="3886559"/>
              <a:ext cx="5442010" cy="58477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cap="small" dirty="0">
                  <a:solidFill>
                    <a:srgbClr val="DABA25"/>
                  </a:solidFill>
                </a:rPr>
                <a:t>Critérios de Refutação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A96739A-3AE8-0646-B19F-66825A087F57}"/>
              </a:ext>
            </a:extLst>
          </p:cNvPr>
          <p:cNvGrpSpPr/>
          <p:nvPr/>
        </p:nvGrpSpPr>
        <p:grpSpPr>
          <a:xfrm>
            <a:off x="7386884" y="3671241"/>
            <a:ext cx="4674485" cy="2195508"/>
            <a:chOff x="1872341" y="3886559"/>
            <a:chExt cx="8548914" cy="2514241"/>
          </a:xfrm>
        </p:grpSpPr>
        <p:sp useBgFill="1"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D16AB4A9-59BB-854B-ADAF-BBDB6914C3E7}"/>
                </a:ext>
              </a:extLst>
            </p:cNvPr>
            <p:cNvSpPr/>
            <p:nvPr/>
          </p:nvSpPr>
          <p:spPr>
            <a:xfrm>
              <a:off x="1872341" y="3893035"/>
              <a:ext cx="8548914" cy="2507765"/>
            </a:xfrm>
            <a:prstGeom prst="roundRect">
              <a:avLst>
                <a:gd name="adj" fmla="val 541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1585145-21B5-E747-83AE-ED568EA47422}"/>
                </a:ext>
              </a:extLst>
            </p:cNvPr>
            <p:cNvSpPr txBox="1"/>
            <p:nvPr/>
          </p:nvSpPr>
          <p:spPr>
            <a:xfrm>
              <a:off x="2192495" y="4507728"/>
              <a:ext cx="7996533" cy="17104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pt-BR" sz="1600" b="1" dirty="0">
                  <a:solidFill>
                    <a:srgbClr val="E7AE34"/>
                  </a:solidFill>
                </a:rPr>
                <a:t>A quantidade de cerveja dispensada deve ser menor que a capacidade do barril.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pt-BR" sz="1600" b="1" dirty="0">
                  <a:solidFill>
                    <a:schemeClr val="accent5">
                      <a:lumMod val="75000"/>
                    </a:schemeClr>
                  </a:solidFill>
                </a:rPr>
                <a:t>As informações RFID do barril devem ser a prova de adulteração</a:t>
              </a:r>
            </a:p>
            <a:p>
              <a:pPr marL="342900" indent="-342900">
                <a:buFont typeface="+mj-lt"/>
                <a:buAutoNum type="arabicPeriod"/>
              </a:pPr>
              <a:endParaRPr lang="pt-BR" sz="16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EC3A02-7C8C-9E44-84C6-C4036C21B7F1}"/>
                </a:ext>
              </a:extLst>
            </p:cNvPr>
            <p:cNvSpPr txBox="1"/>
            <p:nvPr/>
          </p:nvSpPr>
          <p:spPr>
            <a:xfrm>
              <a:off x="1983015" y="3886559"/>
              <a:ext cx="5442010" cy="58477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pt-BR" sz="2400" b="1" cap="small" dirty="0">
                  <a:solidFill>
                    <a:srgbClr val="DABA25"/>
                  </a:solidFill>
                </a:rPr>
                <a:t>Critérios de Refutação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513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15953" y="993185"/>
            <a:ext cx="9198505" cy="979449"/>
          </a:xfrm>
          <a:prstGeom prst="roundRect">
            <a:avLst>
              <a:gd name="adj" fmla="val 3667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5"/>
          <p:cNvSpPr/>
          <p:nvPr/>
        </p:nvSpPr>
        <p:spPr>
          <a:xfrm>
            <a:off x="1683957" y="900000"/>
            <a:ext cx="532827" cy="101566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L</a:t>
            </a:r>
            <a:endParaRPr lang="pt-BR" dirty="0"/>
          </a:p>
        </p:txBody>
      </p:sp>
      <p:sp>
        <p:nvSpPr>
          <p:cNvPr id="7" name="Rectangle 6"/>
          <p:cNvSpPr/>
          <p:nvPr/>
        </p:nvSpPr>
        <p:spPr>
          <a:xfrm>
            <a:off x="2999235" y="900000"/>
            <a:ext cx="6987810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t-BR" sz="4000" i="1" dirty="0">
                <a:solidFill>
                  <a:srgbClr val="1A3F7F"/>
                </a:solidFill>
              </a:rPr>
              <a:t>Proteção de Dados</a:t>
            </a:r>
            <a:r>
              <a:rPr lang="pt-BR" sz="4800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 </a:t>
            </a:r>
            <a:r>
              <a:rPr lang="pt-BR" sz="5400" dirty="0">
                <a:solidFill>
                  <a:srgbClr val="FF0000"/>
                </a:solidFill>
                <a:ea typeface="Comic Sans MS" charset="0"/>
                <a:cs typeface="Comic Sans MS" charset="0"/>
              </a:rPr>
              <a:t>L</a:t>
            </a:r>
            <a:r>
              <a:rPr lang="pt-BR" sz="4000" i="1" dirty="0">
                <a:solidFill>
                  <a:srgbClr val="1A3F7F"/>
                </a:solidFill>
              </a:rPr>
              <a:t>ocais</a:t>
            </a:r>
            <a:endParaRPr lang="pt-BR" sz="160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929945" y="1996768"/>
            <a:ext cx="9198505" cy="979449"/>
          </a:xfrm>
          <a:prstGeom prst="roundRect">
            <a:avLst>
              <a:gd name="adj" fmla="val 3667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ctangle 11"/>
          <p:cNvSpPr/>
          <p:nvPr/>
        </p:nvSpPr>
        <p:spPr>
          <a:xfrm>
            <a:off x="2197949" y="1800000"/>
            <a:ext cx="659289" cy="101566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  <a:latin typeface="Comic Sans MS" charset="0"/>
                <a:ea typeface="Comic Sans MS" charset="0"/>
                <a:cs typeface="Comic Sans MS" charset="0"/>
              </a:rPr>
              <a:t>U</a:t>
            </a:r>
            <a:endParaRPr lang="pt-BR" sz="6000" dirty="0"/>
          </a:p>
        </p:txBody>
      </p:sp>
      <p:sp>
        <p:nvSpPr>
          <p:cNvPr id="13" name="Rectangle 12"/>
          <p:cNvSpPr/>
          <p:nvPr/>
        </p:nvSpPr>
        <p:spPr>
          <a:xfrm>
            <a:off x="3513231" y="1800000"/>
            <a:ext cx="6954148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t-BR" sz="4000" i="1" dirty="0">
                <a:solidFill>
                  <a:srgbClr val="1A3F7F"/>
                </a:solidFill>
              </a:rPr>
              <a:t>Autenticação de </a:t>
            </a:r>
            <a:r>
              <a:rPr lang="pt-BR" sz="5400" dirty="0">
                <a:solidFill>
                  <a:srgbClr val="FFC000"/>
                </a:solidFill>
                <a:ea typeface="Comic Sans MS" charset="0"/>
                <a:cs typeface="Comic Sans MS" charset="0"/>
              </a:rPr>
              <a:t>U</a:t>
            </a:r>
            <a:r>
              <a:rPr lang="pt-BR" sz="4000" i="1" dirty="0">
                <a:solidFill>
                  <a:srgbClr val="1A3F7F"/>
                </a:solidFill>
              </a:rPr>
              <a:t>suários</a:t>
            </a:r>
            <a:endParaRPr lang="pt-BR" sz="1600" dirty="0">
              <a:solidFill>
                <a:prstClr val="black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15949" y="2949985"/>
            <a:ext cx="9198505" cy="979449"/>
          </a:xfrm>
          <a:prstGeom prst="roundRect">
            <a:avLst>
              <a:gd name="adj" fmla="val 3667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1683953" y="2700000"/>
            <a:ext cx="648048" cy="101566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00B050"/>
                </a:solidFill>
                <a:latin typeface="Comic Sans MS" charset="0"/>
                <a:ea typeface="Comic Sans MS" charset="0"/>
                <a:cs typeface="Comic Sans MS" charset="0"/>
              </a:rPr>
              <a:t>D</a:t>
            </a:r>
            <a:endParaRPr lang="pt-BR" sz="6000" dirty="0">
              <a:solidFill>
                <a:srgbClr val="00B05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99235" y="2700000"/>
            <a:ext cx="5737468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t-BR" sz="5400" dirty="0">
                <a:solidFill>
                  <a:srgbClr val="00B050"/>
                </a:solidFill>
                <a:ea typeface="Comic Sans MS" charset="0"/>
                <a:cs typeface="Comic Sans MS" charset="0"/>
              </a:rPr>
              <a:t>D</a:t>
            </a:r>
            <a:r>
              <a:rPr lang="pt-BR" sz="4000" i="1" dirty="0">
                <a:solidFill>
                  <a:srgbClr val="1A3F7F"/>
                </a:solidFill>
              </a:rPr>
              <a:t>atagramas Seguros</a:t>
            </a:r>
            <a:endParaRPr lang="pt-BR" sz="4000" dirty="0"/>
          </a:p>
        </p:txBody>
      </p:sp>
      <p:sp>
        <p:nvSpPr>
          <p:cNvPr id="20" name="Rounded Rectangle 19"/>
          <p:cNvSpPr/>
          <p:nvPr/>
        </p:nvSpPr>
        <p:spPr>
          <a:xfrm>
            <a:off x="1930400" y="3928793"/>
            <a:ext cx="9198505" cy="979449"/>
          </a:xfrm>
          <a:prstGeom prst="roundRect">
            <a:avLst>
              <a:gd name="adj" fmla="val 3667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ctangle 20"/>
          <p:cNvSpPr/>
          <p:nvPr/>
        </p:nvSpPr>
        <p:spPr>
          <a:xfrm>
            <a:off x="2198404" y="3600000"/>
            <a:ext cx="532827" cy="101566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41509D"/>
                </a:solidFill>
                <a:latin typeface="Comic Sans MS" charset="0"/>
                <a:ea typeface="Comic Sans MS" charset="0"/>
                <a:cs typeface="Comic Sans MS" charset="0"/>
              </a:rPr>
              <a:t>I</a:t>
            </a:r>
            <a:endParaRPr lang="pt-BR" sz="6000" dirty="0">
              <a:solidFill>
                <a:srgbClr val="41509D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13686" y="3600000"/>
            <a:ext cx="7032694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t-BR" sz="5400" dirty="0">
                <a:solidFill>
                  <a:srgbClr val="41509D"/>
                </a:solidFill>
                <a:ea typeface="Comic Sans MS" charset="0"/>
                <a:cs typeface="Comic Sans MS" charset="0"/>
              </a:rPr>
              <a:t>I</a:t>
            </a:r>
            <a:r>
              <a:rPr lang="pt-BR" sz="4000" i="1" dirty="0">
                <a:solidFill>
                  <a:srgbClr val="1A3F7F"/>
                </a:solidFill>
              </a:rPr>
              <a:t>dentidades Criptográficas</a:t>
            </a:r>
            <a:endParaRPr lang="pt-BR" sz="4000" dirty="0"/>
          </a:p>
        </p:txBody>
      </p:sp>
      <p:sp>
        <p:nvSpPr>
          <p:cNvPr id="24" name="Rounded Rectangle 23"/>
          <p:cNvSpPr/>
          <p:nvPr/>
        </p:nvSpPr>
        <p:spPr>
          <a:xfrm>
            <a:off x="1415949" y="4905682"/>
            <a:ext cx="9198505" cy="979449"/>
          </a:xfrm>
          <a:prstGeom prst="roundRect">
            <a:avLst>
              <a:gd name="adj" fmla="val 3667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ctangle 24"/>
          <p:cNvSpPr/>
          <p:nvPr/>
        </p:nvSpPr>
        <p:spPr>
          <a:xfrm>
            <a:off x="1683953" y="4500000"/>
            <a:ext cx="56795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Comic Sans MS" charset="0"/>
                <a:ea typeface="Comic Sans MS" charset="0"/>
                <a:cs typeface="Comic Sans MS" charset="0"/>
              </a:rPr>
              <a:t>C</a:t>
            </a:r>
            <a:endParaRPr lang="pt-BR" dirty="0"/>
          </a:p>
        </p:txBody>
      </p:sp>
      <p:sp>
        <p:nvSpPr>
          <p:cNvPr id="26" name="Rectangle 25"/>
          <p:cNvSpPr/>
          <p:nvPr/>
        </p:nvSpPr>
        <p:spPr>
          <a:xfrm>
            <a:off x="2999235" y="4500000"/>
            <a:ext cx="49632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t-BR" sz="5400" dirty="0">
                <a:solidFill>
                  <a:srgbClr val="7030A0"/>
                </a:solidFill>
                <a:ea typeface="Comic Sans MS" charset="0"/>
                <a:cs typeface="Comic Sans MS" charset="0"/>
              </a:rPr>
              <a:t>C</a:t>
            </a:r>
            <a:r>
              <a:rPr lang="pt-BR" sz="4000" i="1" dirty="0">
                <a:solidFill>
                  <a:srgbClr val="1A3F7F"/>
                </a:solidFill>
                <a:ea typeface="Comic Sans MS" charset="0"/>
                <a:cs typeface="Comic Sans MS" charset="0"/>
              </a:rPr>
              <a:t>adeias e Arvores</a:t>
            </a:r>
            <a:endParaRPr lang="pt-BR" sz="1600" dirty="0">
              <a:solidFill>
                <a:prstClr val="black"/>
              </a:solidFill>
            </a:endParaRPr>
          </a:p>
        </p:txBody>
      </p:sp>
      <p:sp>
        <p:nvSpPr>
          <p:cNvPr id="30" name="CaixaDeTexto 3"/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 lvl="0" algn="ctr">
              <a:defRPr sz="4000">
                <a:solidFill>
                  <a:schemeClr val="bg1"/>
                </a:solidFill>
                <a:latin typeface="Ubuntu" charset="0"/>
              </a:defRPr>
            </a:lvl1pPr>
          </a:lstStyle>
          <a:p>
            <a:r>
              <a:rPr lang="pt-BR" dirty="0"/>
              <a:t>Categorias de Serviços Seguros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B12740-A7CE-FE4A-9075-77EF6CFE40CC}"/>
              </a:ext>
            </a:extLst>
          </p:cNvPr>
          <p:cNvSpPr/>
          <p:nvPr/>
        </p:nvSpPr>
        <p:spPr>
          <a:xfrm>
            <a:off x="2197949" y="5400000"/>
            <a:ext cx="718466" cy="101566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41509D"/>
                </a:solidFill>
                <a:latin typeface="Comic Sans MS" charset="0"/>
                <a:ea typeface="Comic Sans MS" charset="0"/>
                <a:cs typeface="Comic Sans MS" charset="0"/>
              </a:rPr>
              <a:t>S</a:t>
            </a:r>
            <a:endParaRPr lang="pt-BR" sz="6000" dirty="0">
              <a:solidFill>
                <a:srgbClr val="41509D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CF970F-E738-D742-B8D0-45828C5B6D56}"/>
              </a:ext>
            </a:extLst>
          </p:cNvPr>
          <p:cNvSpPr/>
          <p:nvPr/>
        </p:nvSpPr>
        <p:spPr>
          <a:xfrm>
            <a:off x="3513686" y="5400000"/>
            <a:ext cx="7112845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t-BR" sz="5400" dirty="0" err="1">
                <a:solidFill>
                  <a:srgbClr val="41509D"/>
                </a:solidFill>
                <a:ea typeface="Comic Sans MS" charset="0"/>
                <a:cs typeface="Comic Sans MS" charset="0"/>
              </a:rPr>
              <a:t>S</a:t>
            </a:r>
            <a:r>
              <a:rPr lang="pt-BR" sz="4000" i="1" dirty="0" err="1">
                <a:solidFill>
                  <a:srgbClr val="1A3F7F"/>
                </a:solidFill>
              </a:rPr>
              <a:t>treams</a:t>
            </a:r>
            <a:r>
              <a:rPr lang="pt-BR" sz="4000" i="1" dirty="0">
                <a:solidFill>
                  <a:srgbClr val="1A3F7F"/>
                </a:solidFill>
              </a:rPr>
              <a:t> e Canais Seguras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1258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7" grpId="0"/>
      <p:bldP spid="18" grpId="0"/>
      <p:bldP spid="21" grpId="0"/>
      <p:bldP spid="22" grpId="0"/>
      <p:bldP spid="25" grpId="0"/>
      <p:bldP spid="26" grpId="0"/>
      <p:bldP spid="19" grpId="0"/>
      <p:bldP spid="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>
            <a:off x="2248388" y="1999151"/>
            <a:ext cx="2462508" cy="11792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794339" y="2010943"/>
            <a:ext cx="3040749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42728" y="2191218"/>
            <a:ext cx="190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Tavern Gateway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45730" y="805585"/>
            <a:ext cx="224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Smart Tap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79666" y="3013589"/>
            <a:ext cx="221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Brewery Server</a:t>
            </a:r>
          </a:p>
        </p:txBody>
      </p:sp>
      <p:pic>
        <p:nvPicPr>
          <p:cNvPr id="56" name="Imagem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894" y="1013660"/>
            <a:ext cx="1277419" cy="199456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27" y="1521695"/>
            <a:ext cx="1909823" cy="95491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84662" y="3761542"/>
            <a:ext cx="122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Keg</a:t>
            </a:r>
          </a:p>
        </p:txBody>
      </p:sp>
      <p:cxnSp>
        <p:nvCxnSpPr>
          <p:cNvPr id="42" name="Straight Connector 41"/>
          <p:cNvCxnSpPr>
            <a:cxnSpLocks/>
            <a:endCxn id="70" idx="0"/>
          </p:cNvCxnSpPr>
          <p:nvPr/>
        </p:nvCxnSpPr>
        <p:spPr>
          <a:xfrm>
            <a:off x="1377642" y="2150059"/>
            <a:ext cx="1072" cy="99909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cxnSpLocks/>
            <a:stCxn id="37" idx="2"/>
          </p:cNvCxnSpPr>
          <p:nvPr/>
        </p:nvCxnSpPr>
        <p:spPr>
          <a:xfrm flipH="1">
            <a:off x="10567509" y="3382921"/>
            <a:ext cx="17539" cy="801111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/>
        </p:nvGrpSpPr>
        <p:grpSpPr>
          <a:xfrm>
            <a:off x="1197432" y="3149150"/>
            <a:ext cx="362563" cy="351009"/>
            <a:chOff x="5600717" y="1775111"/>
            <a:chExt cx="1536171" cy="958915"/>
          </a:xfrm>
        </p:grpSpPr>
        <p:sp>
          <p:nvSpPr>
            <p:cNvPr id="70" name="AutoShape 36"/>
            <p:cNvSpPr>
              <a:spLocks noChangeArrowheads="1"/>
            </p:cNvSpPr>
            <p:nvPr/>
          </p:nvSpPr>
          <p:spPr bwMode="auto">
            <a:xfrm>
              <a:off x="5600717" y="1775111"/>
              <a:ext cx="1536171" cy="958915"/>
            </a:xfrm>
            <a:prstGeom prst="roundRect">
              <a:avLst>
                <a:gd name="adj" fmla="val 9259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pt-BR"/>
            </a:p>
          </p:txBody>
        </p:sp>
        <p:sp>
          <p:nvSpPr>
            <p:cNvPr id="71" name="Elipse 31"/>
            <p:cNvSpPr>
              <a:spLocks noChangeArrowheads="1"/>
            </p:cNvSpPr>
            <p:nvPr/>
          </p:nvSpPr>
          <p:spPr bwMode="auto">
            <a:xfrm>
              <a:off x="5839755" y="1959479"/>
              <a:ext cx="1049016" cy="626584"/>
            </a:xfrm>
            <a:prstGeom prst="ellipse">
              <a:avLst/>
            </a:prstGeom>
            <a:noFill/>
            <a:ln w="95250" cmpd="tri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pt-BR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7527637" y="2039201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TCP/IP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316565" y="1999151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UDP</a:t>
            </a:r>
          </a:p>
        </p:txBody>
      </p:sp>
      <p:cxnSp>
        <p:nvCxnSpPr>
          <p:cNvPr id="80" name="Straight Connector 79"/>
          <p:cNvCxnSpPr>
            <a:cxnSpLocks/>
          </p:cNvCxnSpPr>
          <p:nvPr/>
        </p:nvCxnSpPr>
        <p:spPr>
          <a:xfrm>
            <a:off x="1394292" y="2143222"/>
            <a:ext cx="251438" cy="0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653286" y="5388212"/>
            <a:ext cx="1863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/>
              <a:t>Tavern Admin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55F03-70EF-B54A-956B-D1C0FAC5DFC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2" y="2522128"/>
            <a:ext cx="1222473" cy="1333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DC1E6-7BD8-3C46-9CDA-3BC1BDC1E79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04" y="632296"/>
            <a:ext cx="1338131" cy="2372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CE7DC6-2DC4-9847-9A03-56CB75DF7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97" y="3193604"/>
            <a:ext cx="231765" cy="23176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FA04AE-4272-064A-AECC-E9A91A391479}"/>
              </a:ext>
            </a:extLst>
          </p:cNvPr>
          <p:cNvCxnSpPr/>
          <p:nvPr/>
        </p:nvCxnSpPr>
        <p:spPr>
          <a:xfrm flipV="1">
            <a:off x="795898" y="2072239"/>
            <a:ext cx="0" cy="614821"/>
          </a:xfrm>
          <a:prstGeom prst="line">
            <a:avLst/>
          </a:prstGeom>
          <a:ln w="85725" cmpd="tri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0CC193C2-BEA6-DF42-8DCD-37C42DC3E780}"/>
              </a:ext>
            </a:extLst>
          </p:cNvPr>
          <p:cNvSpPr/>
          <p:nvPr/>
        </p:nvSpPr>
        <p:spPr>
          <a:xfrm flipH="1">
            <a:off x="795897" y="1736053"/>
            <a:ext cx="1699667" cy="712924"/>
          </a:xfrm>
          <a:prstGeom prst="arc">
            <a:avLst>
              <a:gd name="adj1" fmla="val 16573235"/>
              <a:gd name="adj2" fmla="val 0"/>
            </a:avLst>
          </a:prstGeom>
          <a:ln w="85725" cmpd="tri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8E39DE-BF61-AE45-985E-0BDC4826045B}"/>
              </a:ext>
            </a:extLst>
          </p:cNvPr>
          <p:cNvGrpSpPr/>
          <p:nvPr/>
        </p:nvGrpSpPr>
        <p:grpSpPr>
          <a:xfrm>
            <a:off x="2306024" y="1198927"/>
            <a:ext cx="491754" cy="1585861"/>
            <a:chOff x="2581686" y="1351856"/>
            <a:chExt cx="491754" cy="1335204"/>
          </a:xfrm>
          <a:effectLst/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B6C9025-8A97-294F-9D37-7D552AAFB749}"/>
                </a:ext>
              </a:extLst>
            </p:cNvPr>
            <p:cNvSpPr/>
            <p:nvPr/>
          </p:nvSpPr>
          <p:spPr>
            <a:xfrm>
              <a:off x="2602155" y="1351856"/>
              <a:ext cx="433026" cy="1335204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2637362" y="2229153"/>
              <a:ext cx="362563" cy="351009"/>
              <a:chOff x="5600717" y="1775111"/>
              <a:chExt cx="1536171" cy="958915"/>
            </a:xfrm>
          </p:grpSpPr>
          <p:sp>
            <p:nvSpPr>
              <p:cNvPr id="66" name="AutoShape 36"/>
              <p:cNvSpPr>
                <a:spLocks noChangeArrowheads="1"/>
              </p:cNvSpPr>
              <p:nvPr/>
            </p:nvSpPr>
            <p:spPr bwMode="auto">
              <a:xfrm>
                <a:off x="5600717" y="1775111"/>
                <a:ext cx="1536171" cy="958915"/>
              </a:xfrm>
              <a:prstGeom prst="roundRect">
                <a:avLst>
                  <a:gd name="adj" fmla="val 9259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67" name="Elipse 31"/>
              <p:cNvSpPr>
                <a:spLocks noChangeArrowheads="1"/>
              </p:cNvSpPr>
              <p:nvPr/>
            </p:nvSpPr>
            <p:spPr bwMode="auto">
              <a:xfrm>
                <a:off x="5839755" y="1959479"/>
                <a:ext cx="1049016" cy="626584"/>
              </a:xfrm>
              <a:prstGeom prst="ellipse">
                <a:avLst/>
              </a:prstGeom>
              <a:noFill/>
              <a:ln w="95250" cmpd="tri" algn="ctr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58" name="AutoShape 36">
              <a:extLst>
                <a:ext uri="{FF2B5EF4-FFF2-40B4-BE49-F238E27FC236}">
                  <a16:creationId xmlns:a16="http://schemas.microsoft.com/office/drawing/2014/main" id="{A498C6EA-4E33-D245-AD5C-4C5F88A16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1402" y="1484430"/>
              <a:ext cx="362563" cy="183808"/>
            </a:xfrm>
            <a:prstGeom prst="roundRect">
              <a:avLst>
                <a:gd name="adj" fmla="val 9259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square" anchor="ctr">
              <a:noAutofit/>
            </a:bodyPr>
            <a:lstStyle/>
            <a:p>
              <a:endParaRPr lang="pt-BR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D71E3BAA-7EE9-8F4B-B2A9-3876E25D4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1686" y="1647998"/>
              <a:ext cx="491754" cy="452414"/>
            </a:xfrm>
            <a:prstGeom prst="rect">
              <a:avLst/>
            </a:prstGeom>
          </p:spPr>
        </p:pic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60AD3A5B-A6C2-E44F-B934-229D3A20BC6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879" y="4066489"/>
            <a:ext cx="1134337" cy="1440428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8689D423-DFD5-C847-AEA7-A960ED8EA5AD}"/>
              </a:ext>
            </a:extLst>
          </p:cNvPr>
          <p:cNvSpPr txBox="1"/>
          <p:nvPr/>
        </p:nvSpPr>
        <p:spPr>
          <a:xfrm>
            <a:off x="6829623" y="5401998"/>
            <a:ext cx="127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dirty="0" err="1"/>
              <a:t>IoB</a:t>
            </a:r>
            <a:r>
              <a:rPr lang="en-GB" dirty="0"/>
              <a:t> Wallet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5A5B6C2C-982D-6341-BD4B-0E0DE5BDD71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24" y="4022754"/>
            <a:ext cx="1134337" cy="1440428"/>
          </a:xfrm>
          <a:prstGeom prst="rect">
            <a:avLst/>
          </a:prstGeom>
        </p:spPr>
      </p:pic>
      <p:pic>
        <p:nvPicPr>
          <p:cNvPr id="97" name="Picture 8" descr="http://thefinanser.co.uk/.a/6a01053620481c970b017c31725341970b-150wi">
            <a:extLst>
              <a:ext uri="{FF2B5EF4-FFF2-40B4-BE49-F238E27FC236}">
                <a16:creationId xmlns:a16="http://schemas.microsoft.com/office/drawing/2014/main" id="{3340CF7F-668D-D848-957E-4C466504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55840" y="3546974"/>
            <a:ext cx="455082" cy="548052"/>
          </a:xfrm>
          <a:prstGeom prst="rect">
            <a:avLst/>
          </a:prstGeom>
          <a:effectLst/>
          <a:extLst/>
        </p:spPr>
      </p:pic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BE62984-A0B4-8D42-9C6D-17BB5C0EC68C}"/>
              </a:ext>
            </a:extLst>
          </p:cNvPr>
          <p:cNvCxnSpPr>
            <a:cxnSpLocks/>
          </p:cNvCxnSpPr>
          <p:nvPr/>
        </p:nvCxnSpPr>
        <p:spPr>
          <a:xfrm flipH="1">
            <a:off x="7697233" y="2362228"/>
            <a:ext cx="2227662" cy="1768646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29177B38-EF12-1043-B15F-7ECAF899A6FE}"/>
              </a:ext>
            </a:extLst>
          </p:cNvPr>
          <p:cNvSpPr txBox="1"/>
          <p:nvPr/>
        </p:nvSpPr>
        <p:spPr>
          <a:xfrm>
            <a:off x="7343220" y="3395137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2641AFB-9A37-0847-BF5C-EF8E863E28CB}"/>
              </a:ext>
            </a:extLst>
          </p:cNvPr>
          <p:cNvCxnSpPr>
            <a:cxnSpLocks/>
          </p:cNvCxnSpPr>
          <p:nvPr/>
        </p:nvCxnSpPr>
        <p:spPr>
          <a:xfrm flipV="1">
            <a:off x="921558" y="3297219"/>
            <a:ext cx="410919" cy="16097"/>
          </a:xfrm>
          <a:prstGeom prst="line">
            <a:avLst/>
          </a:prstGeom>
          <a:ln w="28575" cap="sq" cmpd="sng">
            <a:prstDash val="lgDashDot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5A8CDBF-6672-C240-8F98-79E01DEAC56E}"/>
              </a:ext>
            </a:extLst>
          </p:cNvPr>
          <p:cNvSpPr txBox="1"/>
          <p:nvPr/>
        </p:nvSpPr>
        <p:spPr>
          <a:xfrm>
            <a:off x="911779" y="3456645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RFID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CA712B-5782-7447-8DC3-D22A34DC98DC}"/>
              </a:ext>
            </a:extLst>
          </p:cNvPr>
          <p:cNvSpPr txBox="1"/>
          <p:nvPr/>
        </p:nvSpPr>
        <p:spPr>
          <a:xfrm>
            <a:off x="2475182" y="2601886"/>
            <a:ext cx="1016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NFC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AFC87C-789D-CE42-82FE-34C806400360}"/>
              </a:ext>
            </a:extLst>
          </p:cNvPr>
          <p:cNvSpPr txBox="1"/>
          <p:nvPr/>
        </p:nvSpPr>
        <p:spPr>
          <a:xfrm>
            <a:off x="10049010" y="3563849"/>
            <a:ext cx="1718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r>
              <a:rPr lang="en-GB" sz="1400" dirty="0"/>
              <a:t>HTTP</a:t>
            </a:r>
          </a:p>
        </p:txBody>
      </p:sp>
      <p:sp>
        <p:nvSpPr>
          <p:cNvPr id="43" name="CaixaDeTexto 5">
            <a:extLst>
              <a:ext uri="{FF2B5EF4-FFF2-40B4-BE49-F238E27FC236}">
                <a16:creationId xmlns:a16="http://schemas.microsoft.com/office/drawing/2014/main" id="{05F981BA-6665-2244-AFA3-FAA147621908}"/>
              </a:ext>
            </a:extLst>
          </p:cNvPr>
          <p:cNvSpPr txBox="1"/>
          <p:nvPr/>
        </p:nvSpPr>
        <p:spPr>
          <a:xfrm>
            <a:off x="399143" y="4417987"/>
            <a:ext cx="58658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233D60"/>
                </a:solidFill>
              </a:rPr>
              <a:t>Instruções:</a:t>
            </a:r>
          </a:p>
          <a:p>
            <a:r>
              <a:rPr lang="pt-BR" sz="2800" cap="small" dirty="0">
                <a:solidFill>
                  <a:srgbClr val="FF0000"/>
                </a:solidFill>
              </a:rPr>
              <a:t>Identificar quais dos Serviços Seguros devem ser Usados, Onde, Para Que e Como?</a:t>
            </a: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CEC5D2E2-3069-3E4B-95E3-E183F87B9E38}"/>
              </a:ext>
            </a:extLst>
          </p:cNvPr>
          <p:cNvSpPr/>
          <p:nvPr/>
        </p:nvSpPr>
        <p:spPr>
          <a:xfrm>
            <a:off x="7936149" y="1514644"/>
            <a:ext cx="914400" cy="961963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4800" dirty="0">
                <a:solidFill>
                  <a:srgbClr val="7030A0"/>
                </a:solidFill>
                <a:latin typeface="Comic Sans MS" charset="0"/>
                <a:ea typeface="Comic Sans MS" charset="0"/>
                <a:cs typeface="Comic Sans MS" charset="0"/>
              </a:rPr>
              <a:t>S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46" name="Footer Placeholder 4">
            <a:extLst>
              <a:ext uri="{FF2B5EF4-FFF2-40B4-BE49-F238E27FC236}">
                <a16:creationId xmlns:a16="http://schemas.microsoft.com/office/drawing/2014/main" id="{761C8743-7685-AE48-8FBC-BA7FB0A4FC9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66983"/>
            <a:ext cx="798286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ctr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A75CE3-341F-A94C-928F-9D85669BE80A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7" name="CaixaDeTexto 3">
            <a:extLst>
              <a:ext uri="{FF2B5EF4-FFF2-40B4-BE49-F238E27FC236}">
                <a16:creationId xmlns:a16="http://schemas.microsoft.com/office/drawing/2014/main" id="{3F46FEA3-B55A-B941-80CC-D77EEA5E0190}"/>
              </a:ext>
            </a:extLst>
          </p:cNvPr>
          <p:cNvSpPr txBox="1"/>
          <p:nvPr/>
        </p:nvSpPr>
        <p:spPr>
          <a:xfrm>
            <a:off x="721895" y="115746"/>
            <a:ext cx="10769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000" dirty="0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Arquitetura do Produto </a:t>
            </a:r>
            <a:r>
              <a:rPr lang="pt-BR" sz="4000" dirty="0" err="1">
                <a:solidFill>
                  <a:srgbClr val="233D60"/>
                </a:solidFill>
                <a:latin typeface="Ubuntu" charset="0"/>
                <a:ea typeface="Ubuntu" charset="0"/>
                <a:cs typeface="Ubuntu" charset="0"/>
              </a:rPr>
              <a:t>BaaS</a:t>
            </a:r>
            <a:endParaRPr lang="pt-BR" sz="3600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9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84107" y="1190171"/>
            <a:ext cx="10081846" cy="19447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High Level </a:t>
            </a:r>
          </a:p>
          <a:p>
            <a:pPr algn="ctr"/>
            <a:r>
              <a:rPr lang="en-US" sz="6600" b="1" dirty="0">
                <a:solidFill>
                  <a:srgbClr val="00A3E1"/>
                </a:solidFill>
                <a:latin typeface="Ubuntu" charset="0"/>
                <a:ea typeface="Ubuntu" charset="0"/>
                <a:cs typeface="Ubuntu" charset="0"/>
              </a:rPr>
              <a:t>Building-Blocks</a:t>
            </a:r>
            <a:endParaRPr lang="en-US" sz="6600" b="1" dirty="0">
              <a:solidFill>
                <a:srgbClr val="233D6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96640DBA-09B9-1641-9B38-094DDEB20FCF}"/>
              </a:ext>
            </a:extLst>
          </p:cNvPr>
          <p:cNvSpPr txBox="1"/>
          <p:nvPr/>
        </p:nvSpPr>
        <p:spPr>
          <a:xfrm>
            <a:off x="1221992" y="3468960"/>
            <a:ext cx="10081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cap="small" dirty="0">
                <a:solidFill>
                  <a:srgbClr val="233D60"/>
                </a:solidFill>
              </a:rPr>
              <a:t>using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32A146-DECF-154D-80F2-F6B273A40D06}"/>
              </a:ext>
            </a:extLst>
          </p:cNvPr>
          <p:cNvSpPr txBox="1">
            <a:spLocks/>
          </p:cNvSpPr>
          <p:nvPr/>
        </p:nvSpPr>
        <p:spPr>
          <a:xfrm>
            <a:off x="1221992" y="3992180"/>
            <a:ext cx="10081846" cy="1154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 err="1">
                <a:solidFill>
                  <a:srgbClr val="FF0000"/>
                </a:solidFill>
                <a:latin typeface="Ubuntu" charset="0"/>
                <a:ea typeface="Ubuntu" charset="0"/>
                <a:cs typeface="Ubuntu" charset="0"/>
              </a:rPr>
              <a:t>libsodium</a:t>
            </a:r>
            <a:endParaRPr lang="en-US" sz="6600" b="1" dirty="0">
              <a:solidFill>
                <a:srgbClr val="FF0000"/>
              </a:solidFill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7C7CD2-C003-6E4D-B63E-A94B7DC7637B}"/>
              </a:ext>
            </a:extLst>
          </p:cNvPr>
          <p:cNvSpPr/>
          <p:nvPr/>
        </p:nvSpPr>
        <p:spPr>
          <a:xfrm>
            <a:off x="1875099" y="5483163"/>
            <a:ext cx="8403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>
                <a:hlinkClick r:id="rId2"/>
              </a:rPr>
              <a:t>https://libsodium.gitbook.io/doc/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143797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055078" y="1323168"/>
            <a:ext cx="1008184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Ubuntu" panose="020B0504030602030204" pitchFamily="34" charset="0"/>
              </a:rPr>
              <a:t>Obrigado!</a:t>
            </a:r>
          </a:p>
          <a:p>
            <a:pPr algn="ctr"/>
            <a:endParaRPr lang="pt-BR" sz="2800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algn="ctr"/>
            <a:r>
              <a:rPr lang="pt-BR" sz="2000" dirty="0" err="1">
                <a:solidFill>
                  <a:schemeClr val="bg1"/>
                </a:solidFill>
              </a:rPr>
              <a:t>sean.public@nascent.com.br</a:t>
            </a:r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r>
              <a:rPr lang="pt-BR" sz="2000" dirty="0" err="1">
                <a:solidFill>
                  <a:schemeClr val="bg1"/>
                </a:solidFill>
              </a:rPr>
              <a:t>https</a:t>
            </a:r>
            <a:r>
              <a:rPr lang="pt-BR" sz="2000" dirty="0">
                <a:solidFill>
                  <a:schemeClr val="bg1"/>
                </a:solidFill>
              </a:rPr>
              <a:t>://</a:t>
            </a:r>
            <a:r>
              <a:rPr lang="pt-BR" sz="2000" dirty="0" err="1">
                <a:solidFill>
                  <a:schemeClr val="bg1"/>
                </a:solidFill>
              </a:rPr>
              <a:t>www.linkedin.com</a:t>
            </a:r>
            <a:r>
              <a:rPr lang="pt-BR" sz="2000" dirty="0">
                <a:solidFill>
                  <a:schemeClr val="bg1"/>
                </a:solidFill>
              </a:rPr>
              <a:t>/in/</a:t>
            </a:r>
            <a:r>
              <a:rPr lang="pt-BR" sz="2000" dirty="0" err="1">
                <a:solidFill>
                  <a:schemeClr val="bg1"/>
                </a:solidFill>
              </a:rPr>
              <a:t>seanwykes</a:t>
            </a:r>
            <a:r>
              <a:rPr lang="pt-BR" sz="2000" dirty="0">
                <a:solidFill>
                  <a:schemeClr val="bg1"/>
                </a:solidFill>
              </a:rPr>
              <a:t>/</a:t>
            </a: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995706" y="4966534"/>
            <a:ext cx="2200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Uma marca </a:t>
            </a:r>
            <a:r>
              <a:rPr lang="pt-BR" sz="1200" dirty="0" err="1">
                <a:solidFill>
                  <a:schemeClr val="bg1"/>
                </a:solidFill>
              </a:rPr>
              <a:t>Nascent</a:t>
            </a:r>
            <a:endParaRPr lang="pt-BR" sz="1200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373" y="4353887"/>
            <a:ext cx="2069254" cy="5816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976" y="5508428"/>
            <a:ext cx="1534048" cy="562786"/>
          </a:xfrm>
          <a:prstGeom prst="rect">
            <a:avLst/>
          </a:prstGeom>
        </p:spPr>
      </p:pic>
      <p:sp>
        <p:nvSpPr>
          <p:cNvPr id="8" name="CaixaDeTexto 6">
            <a:extLst>
              <a:ext uri="{FF2B5EF4-FFF2-40B4-BE49-F238E27FC236}">
                <a16:creationId xmlns:a16="http://schemas.microsoft.com/office/drawing/2014/main" id="{5D86EEF1-7363-D04D-B45D-B26C83243011}"/>
              </a:ext>
            </a:extLst>
          </p:cNvPr>
          <p:cNvSpPr txBox="1"/>
          <p:nvPr/>
        </p:nvSpPr>
        <p:spPr>
          <a:xfrm>
            <a:off x="784714" y="3693048"/>
            <a:ext cx="10622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err="1">
                <a:solidFill>
                  <a:srgbClr val="DABA25"/>
                </a:solidFill>
                <a:latin typeface="Ubuntu" panose="020B0504030602030204" pitchFamily="34" charset="0"/>
              </a:rPr>
              <a:t>https</a:t>
            </a:r>
            <a:r>
              <a:rPr lang="pt-BR" sz="2800" dirty="0">
                <a:solidFill>
                  <a:srgbClr val="DABA25"/>
                </a:solidFill>
                <a:latin typeface="Ubuntu" panose="020B0504030602030204" pitchFamily="34" charset="0"/>
              </a:rPr>
              <a:t>://</a:t>
            </a:r>
            <a:r>
              <a:rPr lang="pt-BR" sz="2800" dirty="0" err="1">
                <a:solidFill>
                  <a:srgbClr val="DABA25"/>
                </a:solidFill>
                <a:latin typeface="Ubuntu" panose="020B0504030602030204" pitchFamily="34" charset="0"/>
              </a:rPr>
              <a:t>CriptografiaEssencial.com.br</a:t>
            </a:r>
            <a:endParaRPr lang="pt-BR" sz="2800" dirty="0">
              <a:solidFill>
                <a:srgbClr val="DABA25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80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8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Ubuntu Bold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11305</TotalTime>
  <Words>1431</Words>
  <Application>Microsoft Macintosh PowerPoint</Application>
  <PresentationFormat>Widescreen</PresentationFormat>
  <Paragraphs>447</Paragraphs>
  <Slides>38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Comic Sans MS</vt:lpstr>
      <vt:lpstr>Ubuntu</vt:lpstr>
      <vt:lpstr>Ubuntu Bold</vt:lpstr>
      <vt:lpstr>Verdana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Cotta</dc:creator>
  <cp:lastModifiedBy>Sean Wykes</cp:lastModifiedBy>
  <cp:revision>747</cp:revision>
  <cp:lastPrinted>2018-11-25T14:30:10Z</cp:lastPrinted>
  <dcterms:created xsi:type="dcterms:W3CDTF">2016-02-12T04:11:35Z</dcterms:created>
  <dcterms:modified xsi:type="dcterms:W3CDTF">2018-12-05T16:08:30Z</dcterms:modified>
</cp:coreProperties>
</file>